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7" r:id="rId2"/>
    <p:sldId id="272" r:id="rId3"/>
    <p:sldId id="273" r:id="rId4"/>
    <p:sldId id="274" r:id="rId5"/>
  </p:sldIdLst>
  <p:sldSz cx="6858000" cy="9906000" type="A4"/>
  <p:notesSz cx="6784975" cy="99298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5pPr>
    <a:lvl6pPr marL="2286000" algn="l" defTabSz="914400" rtl="0" eaLnBrk="1" latinLnBrk="1" hangingPunct="1"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6pPr>
    <a:lvl7pPr marL="2743200" algn="l" defTabSz="914400" rtl="0" eaLnBrk="1" latinLnBrk="1" hangingPunct="1"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7pPr>
    <a:lvl8pPr marL="3200400" algn="l" defTabSz="914400" rtl="0" eaLnBrk="1" latinLnBrk="1" hangingPunct="1"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8pPr>
    <a:lvl9pPr marL="3657600" algn="l" defTabSz="914400" rtl="0" eaLnBrk="1" latinLnBrk="1" hangingPunct="1">
      <a:defRPr kumimoji="1" sz="1000" kern="1200">
        <a:solidFill>
          <a:schemeClr val="tx1"/>
        </a:solidFill>
        <a:latin typeface="Times New Roman" pitchFamily="18" charset="0"/>
        <a:ea typeface="굴림체" pitchFamily="49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42" y="-78"/>
      </p:cViewPr>
      <p:guideLst>
        <p:guide orient="horz" pos="4464"/>
        <p:guide orient="horz" pos="432"/>
        <p:guide orient="horz" pos="864"/>
        <p:guide pos="2400"/>
        <p:guide pos="246"/>
        <p:guide pos="40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02" y="-102"/>
      </p:cViewPr>
      <p:guideLst>
        <p:guide orient="horz" pos="3127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31338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fld id="{1B264043-79E0-4837-BAC3-F9C8CBA7E60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8D475-7EB7-4883-AC7C-E09B35E26DD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19793-1548-4910-8241-88E7F14B402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79741-BFFB-4E03-8B22-B1C6D6CA535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BA6FC-188A-4266-B374-0C207922D4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27171-BC41-44ED-B5DA-F09640C2BF8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A603F-75CE-465C-802E-729F12C0B32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2408F-F35F-417F-9289-46922A7603E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671A5-82B6-4627-8D8A-44C05FC4C16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40126-28A7-4205-B218-DB7EF5C462E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93673-0135-44E4-B54B-6E3ECD2977F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A95D0-AB00-4C01-9EE1-6DB2BA35996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유형을 편집하려면 누르십시오</a:t>
            </a:r>
            <a:r>
              <a:rPr lang="en-US" altLang="ko-KR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C7AF828F-FA58-463F-9EE1-21F4E03CE69D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133350" y="9525000"/>
            <a:ext cx="6524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09600" y="403225"/>
            <a:ext cx="604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5645150" y="176213"/>
            <a:ext cx="1136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o-KR" altLang="en-US">
                <a:latin typeface="굴림체" pitchFamily="49" charset="-127"/>
              </a:rPr>
              <a:t>시스템 사용방법</a:t>
            </a:r>
          </a:p>
        </p:txBody>
      </p:sp>
      <p:pic>
        <p:nvPicPr>
          <p:cNvPr id="1040" name="Picture 16" descr="진가로고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163513"/>
            <a:ext cx="577850" cy="504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14" name="Picture 54"/>
          <p:cNvPicPr>
            <a:picLocks noChangeAspect="1" noChangeArrowheads="1"/>
          </p:cNvPicPr>
          <p:nvPr/>
        </p:nvPicPr>
        <p:blipFill>
          <a:blip r:embed="rId2" cstate="print"/>
          <a:srcRect r="71953" b="36382"/>
          <a:stretch>
            <a:fillRect/>
          </a:stretch>
        </p:blipFill>
        <p:spPr bwMode="auto">
          <a:xfrm>
            <a:off x="390525" y="4592638"/>
            <a:ext cx="34194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130550" y="9548813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ctr" defTabSz="762000" eaLnBrk="0" latinLnBrk="0" hangingPunct="0"/>
            <a:r>
              <a:rPr lang="en-US" altLang="ko-KR">
                <a:latin typeface="굴림체" pitchFamily="49" charset="-127"/>
              </a:rPr>
              <a:t>1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81000" y="762000"/>
            <a:ext cx="6019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ko-KR" sz="1400" b="1">
                <a:latin typeface="굴림체" pitchFamily="49" charset="-127"/>
              </a:rPr>
              <a:t>[ </a:t>
            </a:r>
            <a:r>
              <a:rPr lang="ko-KR" altLang="en-US" sz="1400" b="1">
                <a:latin typeface="굴림체" pitchFamily="49" charset="-127"/>
              </a:rPr>
              <a:t>튜터링 시스템 사용 방법 </a:t>
            </a:r>
            <a:r>
              <a:rPr lang="en-US" altLang="ko-KR" sz="1400" b="1">
                <a:latin typeface="굴림체" pitchFamily="49" charset="-127"/>
              </a:rPr>
              <a:t>]</a:t>
            </a:r>
          </a:p>
        </p:txBody>
      </p:sp>
      <p:sp>
        <p:nvSpPr>
          <p:cNvPr id="15392" name="Rectangle 3"/>
          <p:cNvSpPr>
            <a:spLocks noChangeArrowheads="1"/>
          </p:cNvSpPr>
          <p:nvPr/>
        </p:nvSpPr>
        <p:spPr bwMode="auto">
          <a:xfrm>
            <a:off x="3781425" y="4814888"/>
            <a:ext cx="3009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2.1 </a:t>
            </a:r>
            <a:r>
              <a:rPr lang="ko-KR" altLang="en-US">
                <a:latin typeface="굴림체" pitchFamily="49" charset="-127"/>
              </a:rPr>
              <a:t>튜터링 메뉴선택은 화면상단에서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 개인화서비스</a:t>
            </a:r>
            <a:r>
              <a:rPr lang="ko-KR" altLang="en-US">
                <a:latin typeface="굴림체" pitchFamily="49" charset="-127"/>
                <a:sym typeface="Wingdings" pitchFamily="2" charset="2"/>
              </a:rPr>
              <a:t>학부생서비스 메뉴를 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  <a:sym typeface="Wingdings" pitchFamily="2" charset="2"/>
              </a:rPr>
              <a:t>    클릭한 후 화면좌측메뉴에서 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  <a:sym typeface="Wingdings" pitchFamily="2" charset="2"/>
              </a:rPr>
              <a:t>    수업</a:t>
            </a:r>
            <a:r>
              <a:rPr lang="ko-KR" altLang="en-US">
                <a:sym typeface="Wingdings" pitchFamily="2" charset="2"/>
              </a:rPr>
              <a:t>튜터링신청관리</a:t>
            </a:r>
            <a:r>
              <a:rPr lang="en-US" altLang="ko-KR">
                <a:sym typeface="Wingdings" pitchFamily="2" charset="2"/>
              </a:rPr>
              <a:t>,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sym typeface="Wingdings" pitchFamily="2" charset="2"/>
              </a:rPr>
              <a:t>                    </a:t>
            </a:r>
            <a:r>
              <a:rPr lang="ko-KR" altLang="en-US">
                <a:sym typeface="Wingdings" pitchFamily="2" charset="2"/>
              </a:rPr>
              <a:t>튜터링설문조사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sym typeface="Wingdings" pitchFamily="2" charset="2"/>
              </a:rPr>
              <a:t>         메뉴를 실행하면 됩니다</a:t>
            </a:r>
            <a:r>
              <a:rPr lang="en-US" altLang="ko-KR">
                <a:latin typeface="굴림체" pitchFamily="49" charset="-127"/>
                <a:sym typeface="Wingdings" pitchFamily="2" charset="2"/>
              </a:rPr>
              <a:t>.</a:t>
            </a:r>
          </a:p>
        </p:txBody>
      </p:sp>
      <p:sp>
        <p:nvSpPr>
          <p:cNvPr id="15393" name="Rectangle 6"/>
          <p:cNvSpPr>
            <a:spLocks noChangeArrowheads="1"/>
          </p:cNvSpPr>
          <p:nvPr/>
        </p:nvSpPr>
        <p:spPr bwMode="auto">
          <a:xfrm>
            <a:off x="3816350" y="4808538"/>
            <a:ext cx="2882900" cy="142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5394" name="Rectangle 8"/>
          <p:cNvSpPr>
            <a:spLocks noChangeArrowheads="1"/>
          </p:cNvSpPr>
          <p:nvPr/>
        </p:nvSpPr>
        <p:spPr bwMode="auto">
          <a:xfrm>
            <a:off x="3721100" y="1744663"/>
            <a:ext cx="30226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1.1 </a:t>
            </a:r>
            <a:r>
              <a:rPr lang="ko-KR" altLang="en-US">
                <a:latin typeface="굴림체" pitchFamily="49" charset="-127"/>
              </a:rPr>
              <a:t>웹브라우저를 실행하고 주소 표시줄에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Arial" charset="0"/>
              </a:rPr>
              <a:t>          </a:t>
            </a:r>
            <a:r>
              <a:rPr lang="en-US" altLang="ko-KR">
                <a:solidFill>
                  <a:srgbClr val="FF0000"/>
                </a:solidFill>
                <a:latin typeface="Arial" charset="0"/>
              </a:rPr>
              <a:t>http://portal.cup.ac.kr</a:t>
            </a:r>
            <a:r>
              <a:rPr lang="ko-KR" altLang="en-US">
                <a:latin typeface="Arial" charset="0"/>
              </a:rPr>
              <a:t>을 치면  로그인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Arial" charset="0"/>
              </a:rPr>
              <a:t>         화면이 좌측과 같이 나타난다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1.2 </a:t>
            </a:r>
            <a:r>
              <a:rPr lang="ko-KR" altLang="en-US">
                <a:latin typeface="굴림체" pitchFamily="49" charset="-127"/>
              </a:rPr>
              <a:t>아이디와 비밀번호를 입력한다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  </a:t>
            </a:r>
            <a:r>
              <a:rPr lang="ko-KR" altLang="en-US">
                <a:latin typeface="굴림체" pitchFamily="49" charset="-127"/>
              </a:rPr>
              <a:t>아이디와 비밀번호는 기존시스템의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  교직원번호와 비밀번호를 사용한다</a:t>
            </a:r>
            <a:r>
              <a:rPr lang="en-US" altLang="ko-KR">
                <a:latin typeface="굴림체" pitchFamily="49" charset="-127"/>
              </a:rPr>
              <a:t>. 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  (</a:t>
            </a:r>
            <a:r>
              <a:rPr lang="ko-KR" altLang="en-US">
                <a:latin typeface="굴림체" pitchFamily="49" charset="-127"/>
              </a:rPr>
              <a:t>비밀번호는 대소문자를 구별한다</a:t>
            </a:r>
            <a:r>
              <a:rPr lang="en-US" altLang="ko-KR">
                <a:latin typeface="굴림체" pitchFamily="49" charset="-127"/>
              </a:rPr>
              <a:t>.)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1.3 </a:t>
            </a:r>
            <a:r>
              <a:rPr lang="ko-KR" altLang="en-US">
                <a:latin typeface="굴림체" pitchFamily="49" charset="-127"/>
              </a:rPr>
              <a:t>비밀번호를 입력하고 엔터키를 치거나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 </a:t>
            </a:r>
            <a:r>
              <a:rPr lang="ko-KR" altLang="en-US"/>
              <a:t>“</a:t>
            </a:r>
            <a:r>
              <a:rPr lang="ko-KR" altLang="en-US">
                <a:latin typeface="Arial" charset="0"/>
              </a:rPr>
              <a:t>로그인” </a:t>
            </a:r>
            <a:r>
              <a:rPr lang="ko-KR" altLang="en-US">
                <a:latin typeface="굴림체" pitchFamily="49" charset="-127"/>
              </a:rPr>
              <a:t>버튼을 누르면 로그인이된다</a:t>
            </a:r>
            <a:r>
              <a:rPr lang="en-US" altLang="ko-KR">
                <a:latin typeface="굴림체" pitchFamily="49" charset="-127"/>
              </a:rPr>
              <a:t>.</a:t>
            </a:r>
          </a:p>
        </p:txBody>
      </p:sp>
      <p:sp>
        <p:nvSpPr>
          <p:cNvPr id="15395" name="Rectangle 9"/>
          <p:cNvSpPr>
            <a:spLocks noChangeArrowheads="1"/>
          </p:cNvSpPr>
          <p:nvPr/>
        </p:nvSpPr>
        <p:spPr bwMode="auto">
          <a:xfrm>
            <a:off x="3832225" y="1739900"/>
            <a:ext cx="2870200" cy="141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384175" y="1371600"/>
            <a:ext cx="4340225" cy="23812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ko-K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1. </a:t>
            </a:r>
            <a:r>
              <a:rPr lang="ko-KR" alt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종합정보시스템 로그인</a:t>
            </a: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390525" y="4191000"/>
            <a:ext cx="4343400" cy="23812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2. </a:t>
            </a:r>
            <a:r>
              <a:rPr lang="ko-KR" alt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튜터링 메뉴선택</a:t>
            </a:r>
          </a:p>
        </p:txBody>
      </p:sp>
      <p:pic>
        <p:nvPicPr>
          <p:cNvPr id="15399" name="Picture 61"/>
          <p:cNvPicPr>
            <a:picLocks noChangeAspect="1" noChangeArrowheads="1"/>
          </p:cNvPicPr>
          <p:nvPr/>
        </p:nvPicPr>
        <p:blipFill>
          <a:blip r:embed="rId3" cstate="print"/>
          <a:srcRect l="11591" t="23476" r="11591" b="17389"/>
          <a:stretch>
            <a:fillRect/>
          </a:stretch>
        </p:blipFill>
        <p:spPr bwMode="auto">
          <a:xfrm>
            <a:off x="390525" y="1712913"/>
            <a:ext cx="3038475" cy="208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422" name="AutoShape 62"/>
          <p:cNvSpPr>
            <a:spLocks noChangeArrowheads="1"/>
          </p:cNvSpPr>
          <p:nvPr/>
        </p:nvSpPr>
        <p:spPr bwMode="auto">
          <a:xfrm>
            <a:off x="2565400" y="3440113"/>
            <a:ext cx="1439863" cy="431800"/>
          </a:xfrm>
          <a:prstGeom prst="wedgeRoundRectCallout">
            <a:avLst>
              <a:gd name="adj1" fmla="val -45148"/>
              <a:gd name="adj2" fmla="val -129412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 anchor="ctr"/>
          <a:lstStyle/>
          <a:p>
            <a:pPr>
              <a:spcBef>
                <a:spcPct val="50000"/>
              </a:spcBef>
              <a:defRPr/>
            </a:pPr>
            <a:r>
              <a:rPr lang="en-US" altLang="ko-KR" sz="900" b="1">
                <a:latin typeface="굴림" pitchFamily="50" charset="-127"/>
                <a:ea typeface="굴림" pitchFamily="50" charset="-127"/>
              </a:rPr>
              <a:t>ID</a:t>
            </a:r>
            <a:r>
              <a:rPr lang="ko-KR" altLang="en-US" sz="900" b="1">
                <a:latin typeface="굴림" pitchFamily="50" charset="-127"/>
                <a:ea typeface="굴림" pitchFamily="50" charset="-127"/>
              </a:rPr>
              <a:t>와 패스워드를 입력 하여 로그인 한다</a:t>
            </a:r>
            <a:r>
              <a:rPr lang="en-US" altLang="ko-KR" sz="900" b="1">
                <a:latin typeface="굴림" pitchFamily="50" charset="-127"/>
                <a:ea typeface="굴림" pitchFamily="50" charset="-127"/>
              </a:rPr>
              <a:t>.</a:t>
            </a:r>
          </a:p>
        </p:txBody>
      </p:sp>
      <p:sp>
        <p:nvSpPr>
          <p:cNvPr id="15403" name="Line 67"/>
          <p:cNvSpPr>
            <a:spLocks noChangeShapeType="1"/>
          </p:cNvSpPr>
          <p:nvPr/>
        </p:nvSpPr>
        <p:spPr bwMode="auto">
          <a:xfrm flipH="1" flipV="1">
            <a:off x="2852738" y="5529263"/>
            <a:ext cx="360362" cy="1223962"/>
          </a:xfrm>
          <a:prstGeom prst="line">
            <a:avLst/>
          </a:prstGeom>
          <a:noFill/>
          <a:ln w="19050">
            <a:solidFill>
              <a:srgbClr val="FF505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405" name="Text Box 71"/>
          <p:cNvSpPr txBox="1">
            <a:spLocks noChangeArrowheads="1"/>
          </p:cNvSpPr>
          <p:nvPr/>
        </p:nvSpPr>
        <p:spPr bwMode="auto">
          <a:xfrm>
            <a:off x="3206750" y="6653213"/>
            <a:ext cx="43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b="1">
                <a:solidFill>
                  <a:srgbClr val="FF0000"/>
                </a:solidFill>
              </a:rPr>
              <a:t>클릭</a:t>
            </a:r>
          </a:p>
        </p:txBody>
      </p:sp>
      <p:sp>
        <p:nvSpPr>
          <p:cNvPr id="15407" name="Rectangle 66"/>
          <p:cNvSpPr>
            <a:spLocks noChangeArrowheads="1"/>
          </p:cNvSpPr>
          <p:nvPr/>
        </p:nvSpPr>
        <p:spPr bwMode="auto">
          <a:xfrm>
            <a:off x="2349500" y="4953000"/>
            <a:ext cx="935038" cy="5762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5408" name="Rectangle 65"/>
          <p:cNvSpPr>
            <a:spLocks noChangeArrowheads="1"/>
          </p:cNvSpPr>
          <p:nvPr/>
        </p:nvSpPr>
        <p:spPr bwMode="auto">
          <a:xfrm>
            <a:off x="620713" y="8750300"/>
            <a:ext cx="1584325" cy="3794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5410" name="Line 68"/>
          <p:cNvSpPr>
            <a:spLocks noChangeShapeType="1"/>
          </p:cNvSpPr>
          <p:nvPr/>
        </p:nvSpPr>
        <p:spPr bwMode="auto">
          <a:xfrm flipH="1">
            <a:off x="1989138" y="6753225"/>
            <a:ext cx="1223962" cy="2016125"/>
          </a:xfrm>
          <a:prstGeom prst="line">
            <a:avLst/>
          </a:prstGeom>
          <a:noFill/>
          <a:ln w="19050">
            <a:solidFill>
              <a:srgbClr val="FF505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81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1352550"/>
            <a:ext cx="60864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90525" y="4665663"/>
            <a:ext cx="6086475" cy="4797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1. </a:t>
            </a:r>
            <a:r>
              <a:rPr lang="ko-KR" altLang="en-US">
                <a:latin typeface="굴림체" pitchFamily="49" charset="-127"/>
              </a:rPr>
              <a:t>좌측메뉴에서 튜터링신청관리 메뉴를 선택하면 상단의 화면이 나타난다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2. </a:t>
            </a:r>
            <a:r>
              <a:rPr lang="ko-KR" altLang="en-US">
                <a:latin typeface="굴림체" pitchFamily="49" charset="-127"/>
              </a:rPr>
              <a:t>조회조건에서 년도</a:t>
            </a:r>
            <a:r>
              <a:rPr lang="en-US" altLang="ko-KR">
                <a:latin typeface="굴림체" pitchFamily="49" charset="-127"/>
              </a:rPr>
              <a:t>,</a:t>
            </a:r>
            <a:r>
              <a:rPr lang="ko-KR" altLang="en-US">
                <a:latin typeface="굴림체" pitchFamily="49" charset="-127"/>
              </a:rPr>
              <a:t>학기를 선택하고 </a:t>
            </a:r>
            <a:r>
              <a:rPr lang="en-US" altLang="ko-KR">
                <a:latin typeface="굴림체" pitchFamily="49" charset="-127"/>
              </a:rPr>
              <a:t>[</a:t>
            </a:r>
            <a:r>
              <a:rPr lang="ko-KR" altLang="en-US">
                <a:latin typeface="굴림체" pitchFamily="49" charset="-127"/>
              </a:rPr>
              <a:t>조회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누르면 해당 학기에 신청된 정보가 나타난다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(</a:t>
            </a:r>
            <a:r>
              <a:rPr lang="ko-KR" altLang="en-US">
                <a:latin typeface="굴림체" pitchFamily="49" charset="-127"/>
              </a:rPr>
              <a:t>신청된 정보가 없으면 빈 화면이 나타남</a:t>
            </a:r>
            <a:r>
              <a:rPr lang="en-US" altLang="ko-KR">
                <a:latin typeface="굴림체" pitchFamily="49" charset="-127"/>
              </a:rPr>
              <a:t>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/>
              <a:t>      </a:t>
            </a:r>
            <a:r>
              <a:rPr lang="ko-KR" altLang="en-US"/>
              <a:t>전 학기 성적이 평점 </a:t>
            </a:r>
            <a:r>
              <a:rPr lang="en-US" altLang="ko-KR"/>
              <a:t>3.50</a:t>
            </a:r>
            <a:r>
              <a:rPr lang="ko-KR" altLang="en-US"/>
              <a:t>이상인 학생만 튜터링을 신청할 수 있음</a:t>
            </a:r>
            <a:endParaRPr lang="ko-KR" altLang="en-US">
              <a:latin typeface="굴림체" pitchFamily="49" charset="-127"/>
            </a:endParaRP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3. </a:t>
            </a:r>
            <a:r>
              <a:rPr lang="ko-KR" altLang="en-US">
                <a:latin typeface="굴림체" pitchFamily="49" charset="-127"/>
              </a:rPr>
              <a:t>튜터링을 신청하기 위해 튜터링을 진행할 과목을 우선 선택한다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</a:t>
            </a:r>
            <a:r>
              <a:rPr lang="ko-KR" altLang="en-US">
                <a:latin typeface="굴림체" pitchFamily="49" charset="-127"/>
              </a:rPr>
              <a:t>과목은 </a:t>
            </a:r>
            <a:r>
              <a:rPr lang="en-US" altLang="ko-KR">
                <a:latin typeface="굴림체" pitchFamily="49" charset="-127"/>
              </a:rPr>
              <a:t>3</a:t>
            </a:r>
            <a:r>
              <a:rPr lang="ko-KR" altLang="en-US">
                <a:latin typeface="굴림체" pitchFamily="49" charset="-127"/>
              </a:rPr>
              <a:t>개까지 선택할 수 있는데 최소 </a:t>
            </a:r>
            <a:r>
              <a:rPr lang="en-US" altLang="ko-KR">
                <a:latin typeface="굴림체" pitchFamily="49" charset="-127"/>
              </a:rPr>
              <a:t>1</a:t>
            </a:r>
            <a:r>
              <a:rPr lang="ko-KR" altLang="en-US">
                <a:latin typeface="굴림체" pitchFamily="49" charset="-127"/>
              </a:rPr>
              <a:t>개는 선택해야 한다</a:t>
            </a:r>
            <a:r>
              <a:rPr lang="en-US" altLang="ko-KR">
                <a:latin typeface="굴림체" pitchFamily="49" charset="-127"/>
              </a:rPr>
              <a:t>.(</a:t>
            </a:r>
            <a:r>
              <a:rPr lang="ko-KR" altLang="en-US">
                <a:latin typeface="굴림체" pitchFamily="49" charset="-127"/>
              </a:rPr>
              <a:t>전학기 성적이 </a:t>
            </a:r>
            <a:r>
              <a:rPr lang="en-US" altLang="ko-KR">
                <a:latin typeface="굴림체" pitchFamily="49" charset="-127"/>
              </a:rPr>
              <a:t>A+</a:t>
            </a:r>
            <a:r>
              <a:rPr lang="ko-KR" altLang="en-US">
                <a:latin typeface="굴림체" pitchFamily="49" charset="-127"/>
              </a:rPr>
              <a:t>인 과목만 가능</a:t>
            </a:r>
            <a:r>
              <a:rPr lang="en-US" altLang="ko-KR">
                <a:latin typeface="굴림체" pitchFamily="49" charset="-127"/>
              </a:rPr>
              <a:t>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</a:t>
            </a:r>
            <a:r>
              <a:rPr lang="ko-KR" altLang="en-US">
                <a:latin typeface="굴림체" pitchFamily="49" charset="-127"/>
              </a:rPr>
              <a:t>과목 선택은 다음과 같은 방법으로 선택할 수 있다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1) </a:t>
            </a:r>
            <a:r>
              <a:rPr lang="ko-KR" altLang="en-US">
                <a:latin typeface="굴림체" pitchFamily="49" charset="-127"/>
              </a:rPr>
              <a:t>과목</a:t>
            </a:r>
            <a:r>
              <a:rPr lang="en-US" altLang="ko-KR">
                <a:latin typeface="굴림체" pitchFamily="49" charset="-127"/>
              </a:rPr>
              <a:t>/</a:t>
            </a:r>
            <a:r>
              <a:rPr lang="ko-KR" altLang="en-US">
                <a:latin typeface="굴림체" pitchFamily="49" charset="-127"/>
              </a:rPr>
              <a:t>명 칸에 과목코드를 입력하고 엔터를 치면 과목명이 나타남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</a:t>
            </a:r>
            <a:r>
              <a:rPr lang="en-US" altLang="ko-KR">
                <a:latin typeface="굴림체" pitchFamily="49" charset="-127"/>
              </a:rPr>
              <a:t>2) </a:t>
            </a:r>
            <a:r>
              <a:rPr lang="ko-KR" altLang="en-US">
                <a:latin typeface="굴림체" pitchFamily="49" charset="-127"/>
              </a:rPr>
              <a:t>과목코드를 모르는 경우 과목명을 정확히 입력하고 엔터를 치면 과목코드와 과목명이 나타남</a:t>
            </a:r>
          </a:p>
          <a:p>
            <a:pPr defTabSz="762000"/>
            <a:r>
              <a:rPr lang="ko-KR" altLang="en-US"/>
              <a:t>            </a:t>
            </a:r>
            <a:r>
              <a:rPr lang="en-US" altLang="ko-KR"/>
              <a:t>( </a:t>
            </a:r>
            <a:r>
              <a:rPr lang="ko-KR" altLang="en-US"/>
              <a:t>과목명의 일부만 입력하거나 동일한 과목명이 </a:t>
            </a:r>
            <a:r>
              <a:rPr lang="en-US" altLang="ko-KR"/>
              <a:t>2</a:t>
            </a:r>
            <a:r>
              <a:rPr lang="ko-KR" altLang="en-US"/>
              <a:t>개 이상일 때는 팝업창이 나타나는데 표시된 </a:t>
            </a:r>
          </a:p>
          <a:p>
            <a:pPr defTabSz="762000"/>
            <a:r>
              <a:rPr lang="ko-KR" altLang="en-US"/>
              <a:t>              과목목록에서 원하는 과목을 선택하면 된다</a:t>
            </a:r>
            <a:r>
              <a:rPr lang="en-US" altLang="ko-KR"/>
              <a:t>.)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3) </a:t>
            </a:r>
            <a:r>
              <a:rPr lang="ko-KR" altLang="en-US">
                <a:latin typeface="굴림체" pitchFamily="49" charset="-127"/>
              </a:rPr>
              <a:t>과목명도 정확하게 모르는 경우는 과목</a:t>
            </a:r>
            <a:r>
              <a:rPr lang="en-US" altLang="ko-KR">
                <a:latin typeface="굴림체" pitchFamily="49" charset="-127"/>
              </a:rPr>
              <a:t>/</a:t>
            </a:r>
            <a:r>
              <a:rPr lang="ko-KR" altLang="en-US">
                <a:latin typeface="굴림체" pitchFamily="49" charset="-127"/>
              </a:rPr>
              <a:t>명 중간에 있는 돋보기 버튼을 클릭하면 과목을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   선택하는 팝업창이 나타나는데 거기서 과목명으로 조회하여 선택하면 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4. </a:t>
            </a:r>
            <a:r>
              <a:rPr lang="ko-KR" altLang="en-US">
                <a:latin typeface="굴림체" pitchFamily="49" charset="-127"/>
              </a:rPr>
              <a:t>과목이 선택되면 운영기간을 선택한다</a:t>
            </a:r>
            <a:r>
              <a:rPr lang="en-US" altLang="ko-KR">
                <a:latin typeface="굴림체" pitchFamily="49" charset="-127"/>
              </a:rPr>
              <a:t>.(</a:t>
            </a:r>
            <a:r>
              <a:rPr lang="ko-KR" altLang="en-US">
                <a:latin typeface="굴림체" pitchFamily="49" charset="-127"/>
              </a:rPr>
              <a:t>학생은 </a:t>
            </a:r>
            <a:r>
              <a:rPr lang="ko-KR" altLang="en-US">
                <a:latin typeface="Times New Roman"/>
              </a:rPr>
              <a:t>“</a:t>
            </a:r>
            <a:r>
              <a:rPr lang="ko-KR" altLang="en-US">
                <a:latin typeface="굴림체" pitchFamily="49" charset="-127"/>
              </a:rPr>
              <a:t>학기중</a:t>
            </a:r>
            <a:r>
              <a:rPr lang="ko-KR" altLang="en-US">
                <a:latin typeface="Times New Roman"/>
              </a:rPr>
              <a:t>”</a:t>
            </a:r>
            <a:r>
              <a:rPr lang="ko-KR" altLang="en-US">
                <a:latin typeface="굴림체" pitchFamily="49" charset="-127"/>
              </a:rPr>
              <a:t>으로 고정</a:t>
            </a:r>
            <a:r>
              <a:rPr lang="en-US" altLang="ko-KR">
                <a:latin typeface="굴림체" pitchFamily="49" charset="-127"/>
              </a:rPr>
              <a:t>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5. </a:t>
            </a:r>
            <a:r>
              <a:rPr lang="ko-KR" altLang="en-US">
                <a:latin typeface="굴림체" pitchFamily="49" charset="-127"/>
              </a:rPr>
              <a:t>운영기간 옆에 있는 상태는 처음에는 </a:t>
            </a:r>
            <a:r>
              <a:rPr lang="ko-KR" altLang="en-US">
                <a:latin typeface="Times New Roman"/>
              </a:rPr>
              <a:t>“</a:t>
            </a:r>
            <a:r>
              <a:rPr lang="ko-KR" altLang="en-US">
                <a:latin typeface="굴림체" pitchFamily="49" charset="-127"/>
              </a:rPr>
              <a:t>신청</a:t>
            </a:r>
            <a:r>
              <a:rPr lang="ko-KR" altLang="en-US">
                <a:latin typeface="Times New Roman"/>
              </a:rPr>
              <a:t>”</a:t>
            </a:r>
            <a:r>
              <a:rPr lang="ko-KR" altLang="en-US">
                <a:latin typeface="굴림체" pitchFamily="49" charset="-127"/>
              </a:rPr>
              <a:t>으로 나타나고 관리자가 승인을 하면 </a:t>
            </a:r>
            <a:r>
              <a:rPr lang="ko-KR" altLang="en-US">
                <a:latin typeface="Times New Roman"/>
              </a:rPr>
              <a:t>“</a:t>
            </a:r>
            <a:r>
              <a:rPr lang="ko-KR" altLang="en-US">
                <a:latin typeface="굴림체" pitchFamily="49" charset="-127"/>
              </a:rPr>
              <a:t>확정</a:t>
            </a:r>
            <a:r>
              <a:rPr lang="ko-KR" altLang="en-US">
                <a:latin typeface="Times New Roman"/>
              </a:rPr>
              <a:t>”</a:t>
            </a:r>
            <a:r>
              <a:rPr lang="ko-KR" altLang="en-US">
                <a:latin typeface="굴림체" pitchFamily="49" charset="-127"/>
              </a:rPr>
              <a:t>으로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표시된다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6. </a:t>
            </a:r>
            <a:r>
              <a:rPr lang="ko-KR" altLang="en-US">
                <a:latin typeface="굴림체" pitchFamily="49" charset="-127"/>
              </a:rPr>
              <a:t>지도교수를 선택한다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</a:t>
            </a:r>
            <a:r>
              <a:rPr lang="ko-KR" altLang="en-US">
                <a:latin typeface="굴림체" pitchFamily="49" charset="-127"/>
              </a:rPr>
              <a:t>지도교수를 선택하는 방법은 위의 과목을 선택하는 방법과 유사함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7. </a:t>
            </a:r>
            <a:r>
              <a:rPr lang="ko-KR" altLang="en-US">
                <a:latin typeface="굴림체" pitchFamily="49" charset="-127"/>
              </a:rPr>
              <a:t>튜티등록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화면 중간에서 </a:t>
            </a:r>
            <a:r>
              <a:rPr lang="ko-KR" altLang="en-US">
                <a:latin typeface="Times New Roman"/>
              </a:rPr>
              <a:t>“</a:t>
            </a:r>
            <a:r>
              <a:rPr lang="ko-KR" altLang="en-US">
                <a:latin typeface="굴림체" pitchFamily="49" charset="-127"/>
              </a:rPr>
              <a:t>튜티등록</a:t>
            </a:r>
            <a:r>
              <a:rPr lang="ko-KR" altLang="en-US">
                <a:latin typeface="Times New Roman"/>
              </a:rPr>
              <a:t>”</a:t>
            </a:r>
            <a:r>
              <a:rPr lang="ko-KR" altLang="en-US">
                <a:latin typeface="굴림체" pitchFamily="49" charset="-127"/>
              </a:rPr>
              <a:t> 탭을 선택하고 중간에 있는 </a:t>
            </a:r>
            <a:r>
              <a:rPr lang="en-US" altLang="ko-KR">
                <a:latin typeface="굴림체" pitchFamily="49" charset="-127"/>
              </a:rPr>
              <a:t>[</a:t>
            </a:r>
            <a:r>
              <a:rPr lang="ko-KR" altLang="en-US">
                <a:latin typeface="굴림체" pitchFamily="49" charset="-127"/>
              </a:rPr>
              <a:t>신규</a:t>
            </a:r>
            <a:r>
              <a:rPr lang="en-US" altLang="ko-KR">
                <a:latin typeface="굴림체" pitchFamily="49" charset="-127"/>
              </a:rPr>
              <a:t>], [</a:t>
            </a:r>
            <a:r>
              <a:rPr lang="ko-KR" altLang="en-US">
                <a:latin typeface="굴림체" pitchFamily="49" charset="-127"/>
              </a:rPr>
              <a:t>삭제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이용하여 튜티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학생을 추가하거나 삭제하면 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[</a:t>
            </a:r>
            <a:r>
              <a:rPr lang="ko-KR" altLang="en-US">
                <a:latin typeface="굴림체" pitchFamily="49" charset="-127"/>
              </a:rPr>
              <a:t>신규</a:t>
            </a:r>
            <a:r>
              <a:rPr lang="en-US" altLang="ko-KR">
                <a:latin typeface="굴림체" pitchFamily="49" charset="-127"/>
              </a:rPr>
              <a:t>] </a:t>
            </a:r>
            <a:r>
              <a:rPr lang="ko-KR" altLang="en-US">
                <a:latin typeface="굴림체" pitchFamily="49" charset="-127"/>
              </a:rPr>
              <a:t>버튼을 누르고 성명란에 학번을 입력하고 엔터를 치거나 학번을 모르면 성명을 입력하고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엔터를 치면 학번과 성명이 표시된다</a:t>
            </a:r>
            <a:r>
              <a:rPr lang="en-US" altLang="ko-KR">
                <a:latin typeface="굴림체" pitchFamily="49" charset="-127"/>
              </a:rPr>
              <a:t>. </a:t>
            </a:r>
            <a:r>
              <a:rPr lang="ko-KR" altLang="en-US">
                <a:latin typeface="굴림체" pitchFamily="49" charset="-127"/>
              </a:rPr>
              <a:t>학번</a:t>
            </a:r>
            <a:r>
              <a:rPr lang="en-US" altLang="ko-KR">
                <a:latin typeface="굴림체" pitchFamily="49" charset="-127"/>
              </a:rPr>
              <a:t>/</a:t>
            </a:r>
            <a:r>
              <a:rPr lang="ko-KR" altLang="en-US">
                <a:latin typeface="굴림체" pitchFamily="49" charset="-127"/>
              </a:rPr>
              <a:t>성명을 잘못입력하거나 동명이인이 있을 경우는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학생선택하는 팝업창이 나타나느데 학과</a:t>
            </a:r>
            <a:r>
              <a:rPr lang="en-US" altLang="ko-KR">
                <a:latin typeface="굴림체" pitchFamily="49" charset="-127"/>
              </a:rPr>
              <a:t>, </a:t>
            </a:r>
            <a:r>
              <a:rPr lang="ko-KR" altLang="en-US">
                <a:latin typeface="굴림체" pitchFamily="49" charset="-127"/>
              </a:rPr>
              <a:t>학년 등을 확인하여 선택하면 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[</a:t>
            </a:r>
            <a:r>
              <a:rPr lang="ko-KR" altLang="en-US">
                <a:latin typeface="굴림체" pitchFamily="49" charset="-127"/>
              </a:rPr>
              <a:t>삭제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는 잘못 입력한 학생을 선택하고 </a:t>
            </a:r>
            <a:r>
              <a:rPr lang="en-US" altLang="ko-KR">
                <a:latin typeface="굴림체" pitchFamily="49" charset="-127"/>
              </a:rPr>
              <a:t>[</a:t>
            </a:r>
            <a:r>
              <a:rPr lang="ko-KR" altLang="en-US">
                <a:latin typeface="굴림체" pitchFamily="49" charset="-127"/>
              </a:rPr>
              <a:t>삭제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누르면 해당 학생이 삭제된다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(</a:t>
            </a:r>
            <a:r>
              <a:rPr lang="ko-KR" altLang="en-US">
                <a:latin typeface="굴림체" pitchFamily="49" charset="-127"/>
              </a:rPr>
              <a:t>튜티는 최소 </a:t>
            </a:r>
            <a:r>
              <a:rPr lang="en-US" altLang="ko-KR">
                <a:latin typeface="굴림체" pitchFamily="49" charset="-127"/>
              </a:rPr>
              <a:t>4</a:t>
            </a:r>
            <a:r>
              <a:rPr lang="ko-KR" altLang="en-US">
                <a:latin typeface="굴림체" pitchFamily="49" charset="-127"/>
              </a:rPr>
              <a:t>명이상 등록해야 함</a:t>
            </a:r>
            <a:r>
              <a:rPr lang="en-US" altLang="ko-KR">
                <a:latin typeface="굴림체" pitchFamily="49" charset="-127"/>
              </a:rPr>
              <a:t>)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381000" y="685800"/>
            <a:ext cx="4343400" cy="23812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3. </a:t>
            </a:r>
            <a:r>
              <a:rPr lang="ko-KR" alt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튜터링 신청관리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130550" y="9548813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ctr" defTabSz="762000" eaLnBrk="0" latinLnBrk="0" hangingPunct="0"/>
            <a:r>
              <a:rPr lang="en-US" altLang="ko-KR">
                <a:latin typeface="굴림체" pitchFamily="49" charset="-127"/>
              </a:rPr>
              <a:t>2</a:t>
            </a:r>
          </a:p>
        </p:txBody>
      </p:sp>
      <p:sp>
        <p:nvSpPr>
          <p:cNvPr id="27660" name="Rectangle 93"/>
          <p:cNvSpPr>
            <a:spLocks noChangeArrowheads="1"/>
          </p:cNvSpPr>
          <p:nvPr/>
        </p:nvSpPr>
        <p:spPr bwMode="auto">
          <a:xfrm>
            <a:off x="390525" y="1431925"/>
            <a:ext cx="4333875" cy="3524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7661" name="Line 94"/>
          <p:cNvSpPr>
            <a:spLocks noChangeShapeType="1"/>
          </p:cNvSpPr>
          <p:nvPr/>
        </p:nvSpPr>
        <p:spPr bwMode="auto">
          <a:xfrm flipH="1" flipV="1">
            <a:off x="4214813" y="1784350"/>
            <a:ext cx="0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2" name="Text Box 95"/>
          <p:cNvSpPr txBox="1">
            <a:spLocks noChangeArrowheads="1"/>
          </p:cNvSpPr>
          <p:nvPr/>
        </p:nvSpPr>
        <p:spPr bwMode="auto">
          <a:xfrm>
            <a:off x="4037013" y="2547938"/>
            <a:ext cx="1263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(1)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조회조건 선택</a:t>
            </a:r>
          </a:p>
        </p:txBody>
      </p:sp>
      <p:sp>
        <p:nvSpPr>
          <p:cNvPr id="27663" name="Line 96"/>
          <p:cNvSpPr>
            <a:spLocks noChangeShapeType="1"/>
          </p:cNvSpPr>
          <p:nvPr/>
        </p:nvSpPr>
        <p:spPr bwMode="auto">
          <a:xfrm flipH="1" flipV="1">
            <a:off x="5719763" y="1503363"/>
            <a:ext cx="0" cy="1362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4" name="Text Box 97"/>
          <p:cNvSpPr txBox="1">
            <a:spLocks noChangeArrowheads="1"/>
          </p:cNvSpPr>
          <p:nvPr/>
        </p:nvSpPr>
        <p:spPr bwMode="auto">
          <a:xfrm>
            <a:off x="4508500" y="2836863"/>
            <a:ext cx="139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(2) 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조회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버튼 클릭</a:t>
            </a:r>
          </a:p>
        </p:txBody>
      </p:sp>
      <p:sp>
        <p:nvSpPr>
          <p:cNvPr id="27665" name="Oval 98"/>
          <p:cNvSpPr>
            <a:spLocks noChangeArrowheads="1"/>
          </p:cNvSpPr>
          <p:nvPr/>
        </p:nvSpPr>
        <p:spPr bwMode="auto">
          <a:xfrm>
            <a:off x="5495925" y="1281113"/>
            <a:ext cx="431800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7667" name="Rectangle 93"/>
          <p:cNvSpPr>
            <a:spLocks noChangeArrowheads="1"/>
          </p:cNvSpPr>
          <p:nvPr/>
        </p:nvSpPr>
        <p:spPr bwMode="auto">
          <a:xfrm>
            <a:off x="476250" y="1827213"/>
            <a:ext cx="3673475" cy="3175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7668" name="Line 94"/>
          <p:cNvSpPr>
            <a:spLocks noChangeShapeType="1"/>
          </p:cNvSpPr>
          <p:nvPr/>
        </p:nvSpPr>
        <p:spPr bwMode="auto">
          <a:xfrm flipH="1" flipV="1">
            <a:off x="2020888" y="2000250"/>
            <a:ext cx="0" cy="812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9" name="Text Box 95"/>
          <p:cNvSpPr txBox="1">
            <a:spLocks noChangeArrowheads="1"/>
          </p:cNvSpPr>
          <p:nvPr/>
        </p:nvSpPr>
        <p:spPr bwMode="auto">
          <a:xfrm>
            <a:off x="1843088" y="2763838"/>
            <a:ext cx="164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(3)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과목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운영기간 선택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81000" y="1066800"/>
            <a:ext cx="300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3-1. </a:t>
            </a:r>
            <a:r>
              <a:rPr lang="ko-KR" altLang="en-US">
                <a:latin typeface="굴림체" pitchFamily="49" charset="-127"/>
              </a:rPr>
              <a:t>과목선택 및 튜티등록</a:t>
            </a:r>
          </a:p>
        </p:txBody>
      </p:sp>
      <p:sp>
        <p:nvSpPr>
          <p:cNvPr id="27674" name="Rectangle 93"/>
          <p:cNvSpPr>
            <a:spLocks noChangeArrowheads="1"/>
          </p:cNvSpPr>
          <p:nvPr/>
        </p:nvSpPr>
        <p:spPr bwMode="auto">
          <a:xfrm>
            <a:off x="260350" y="2198688"/>
            <a:ext cx="1296988" cy="17303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7675" name="Line 94"/>
          <p:cNvSpPr>
            <a:spLocks noChangeShapeType="1"/>
          </p:cNvSpPr>
          <p:nvPr/>
        </p:nvSpPr>
        <p:spPr bwMode="auto">
          <a:xfrm flipH="1" flipV="1">
            <a:off x="981075" y="2435225"/>
            <a:ext cx="0" cy="9874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76" name="Text Box 95"/>
          <p:cNvSpPr txBox="1">
            <a:spLocks noChangeArrowheads="1"/>
          </p:cNvSpPr>
          <p:nvPr/>
        </p:nvSpPr>
        <p:spPr bwMode="auto">
          <a:xfrm>
            <a:off x="803275" y="3394075"/>
            <a:ext cx="145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(4)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튜티등록 탭 선택</a:t>
            </a:r>
          </a:p>
        </p:txBody>
      </p:sp>
      <p:sp>
        <p:nvSpPr>
          <p:cNvPr id="27677" name="Line 96"/>
          <p:cNvSpPr>
            <a:spLocks noChangeShapeType="1"/>
          </p:cNvSpPr>
          <p:nvPr/>
        </p:nvSpPr>
        <p:spPr bwMode="auto">
          <a:xfrm flipH="1" flipV="1">
            <a:off x="6080125" y="2511425"/>
            <a:ext cx="0" cy="1362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78" name="Text Box 97"/>
          <p:cNvSpPr txBox="1">
            <a:spLocks noChangeArrowheads="1"/>
          </p:cNvSpPr>
          <p:nvPr/>
        </p:nvSpPr>
        <p:spPr bwMode="auto">
          <a:xfrm>
            <a:off x="4868863" y="3844925"/>
            <a:ext cx="158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(5) 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조회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],[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삭제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처리</a:t>
            </a:r>
          </a:p>
        </p:txBody>
      </p:sp>
      <p:sp>
        <p:nvSpPr>
          <p:cNvPr id="27679" name="Oval 98"/>
          <p:cNvSpPr>
            <a:spLocks noChangeArrowheads="1"/>
          </p:cNvSpPr>
          <p:nvPr/>
        </p:nvSpPr>
        <p:spPr bwMode="auto">
          <a:xfrm>
            <a:off x="5856288" y="2289175"/>
            <a:ext cx="620712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70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1309688"/>
            <a:ext cx="6086475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90525" y="4808538"/>
            <a:ext cx="6086475" cy="23018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1. </a:t>
            </a:r>
            <a:r>
              <a:rPr lang="ko-KR" altLang="en-US">
                <a:latin typeface="굴림체" pitchFamily="49" charset="-127"/>
              </a:rPr>
              <a:t>화면중간에 </a:t>
            </a:r>
            <a:r>
              <a:rPr lang="ko-KR" altLang="en-US">
                <a:latin typeface="Times New Roman"/>
              </a:rPr>
              <a:t>“</a:t>
            </a:r>
            <a:r>
              <a:rPr lang="ko-KR" altLang="en-US">
                <a:latin typeface="굴림체" pitchFamily="49" charset="-127"/>
              </a:rPr>
              <a:t>강의계획등록</a:t>
            </a:r>
            <a:r>
              <a:rPr lang="ko-KR" altLang="en-US">
                <a:latin typeface="Times New Roman"/>
              </a:rPr>
              <a:t>”</a:t>
            </a:r>
            <a:r>
              <a:rPr lang="ko-KR" altLang="en-US">
                <a:latin typeface="굴림체" pitchFamily="49" charset="-127"/>
              </a:rPr>
              <a:t> 탭을 선택하면 강의계획을 등록하는 화면이 상단과 같이 나타난다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2. </a:t>
            </a:r>
            <a:r>
              <a:rPr lang="ko-KR" altLang="en-US">
                <a:latin typeface="굴림체" pitchFamily="49" charset="-127"/>
              </a:rPr>
              <a:t>튜터링 운영할 기간을 날짜를 선택해서 입력한다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3. </a:t>
            </a:r>
            <a:r>
              <a:rPr lang="ko-KR" altLang="en-US">
                <a:latin typeface="굴림체" pitchFamily="49" charset="-127"/>
              </a:rPr>
              <a:t>강의할 교시와 요일을 입력한다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4. </a:t>
            </a:r>
            <a:r>
              <a:rPr lang="ko-KR" altLang="en-US">
                <a:latin typeface="굴림체" pitchFamily="49" charset="-127"/>
              </a:rPr>
              <a:t>강의할 강의실을 선택해서 등록한다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</a:t>
            </a:r>
            <a:r>
              <a:rPr lang="ko-KR" altLang="en-US">
                <a:latin typeface="굴림체" pitchFamily="49" charset="-127"/>
              </a:rPr>
              <a:t>강의실을 선택할 때는 호실 옆에 돋보기 버튼을 누르면 호실선택하는 팝업창이 나타나는데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건물을 선택하면 해당 건물의 강의실 목록이 나타나는데 원하는 강의실을 선택하면 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(</a:t>
            </a:r>
            <a:r>
              <a:rPr lang="ko-KR" altLang="en-US">
                <a:latin typeface="굴림체" pitchFamily="49" charset="-127"/>
              </a:rPr>
              <a:t>수업시간표와 강의실이 중복되면 메시지가 표시된다</a:t>
            </a:r>
            <a:r>
              <a:rPr lang="en-US" altLang="ko-KR">
                <a:latin typeface="굴림체" pitchFamily="49" charset="-127"/>
              </a:rPr>
              <a:t>.)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5. </a:t>
            </a:r>
            <a:r>
              <a:rPr lang="ko-KR" altLang="en-US">
                <a:latin typeface="굴림체" pitchFamily="49" charset="-127"/>
              </a:rPr>
              <a:t>강의교재와 강의목록을 각 각 입력한다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6. </a:t>
            </a:r>
            <a:r>
              <a:rPr lang="ko-KR" altLang="en-US">
                <a:latin typeface="굴림체" pitchFamily="49" charset="-127"/>
              </a:rPr>
              <a:t>주별 학습계획 등록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ko-KR" altLang="en-US">
                <a:latin typeface="굴림체" pitchFamily="49" charset="-127"/>
              </a:rPr>
              <a:t>   주별 학습계획은 </a:t>
            </a:r>
            <a:r>
              <a:rPr lang="en-US" altLang="ko-KR">
                <a:latin typeface="굴림체" pitchFamily="49" charset="-127"/>
              </a:rPr>
              <a:t>1~10</a:t>
            </a:r>
            <a:r>
              <a:rPr lang="ko-KR" altLang="en-US">
                <a:latin typeface="굴림체" pitchFamily="49" charset="-127"/>
              </a:rPr>
              <a:t>주까지 등록해야 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7. </a:t>
            </a:r>
            <a:r>
              <a:rPr lang="ko-KR" altLang="en-US">
                <a:latin typeface="굴림체" pitchFamily="49" charset="-127"/>
              </a:rPr>
              <a:t>모든 내용이 다 등록되었으면 상단의 </a:t>
            </a:r>
            <a:r>
              <a:rPr lang="en-US" altLang="ko-KR">
                <a:latin typeface="굴림체" pitchFamily="49" charset="-127"/>
              </a:rPr>
              <a:t>[</a:t>
            </a:r>
            <a:r>
              <a:rPr lang="ko-KR" altLang="en-US">
                <a:latin typeface="굴림체" pitchFamily="49" charset="-127"/>
              </a:rPr>
              <a:t>저장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클릭하면 저장된다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8. [</a:t>
            </a:r>
            <a:r>
              <a:rPr lang="ko-KR" altLang="en-US">
                <a:latin typeface="굴림체" pitchFamily="49" charset="-127"/>
              </a:rPr>
              <a:t>출력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클릭하면 강의계획서가 출력되는데 출력하여 싸인한 후 교무처에 제출하면 된다</a:t>
            </a:r>
            <a:r>
              <a:rPr lang="en-US" altLang="ko-KR">
                <a:latin typeface="굴림체" pitchFamily="49" charset="-127"/>
              </a:rPr>
              <a:t>.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381000" y="685800"/>
            <a:ext cx="4343400" cy="23812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3. </a:t>
            </a:r>
            <a:r>
              <a:rPr lang="ko-KR" alt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튜터링 신청관리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130550" y="9548813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ctr" defTabSz="762000" eaLnBrk="0" latinLnBrk="0" hangingPunct="0"/>
            <a:r>
              <a:rPr lang="en-US" altLang="ko-KR">
                <a:latin typeface="굴림체" pitchFamily="49" charset="-127"/>
              </a:rPr>
              <a:t>2</a:t>
            </a:r>
          </a:p>
        </p:txBody>
      </p:sp>
      <p:sp>
        <p:nvSpPr>
          <p:cNvPr id="31753" name="Line 96"/>
          <p:cNvSpPr>
            <a:spLocks noChangeShapeType="1"/>
          </p:cNvSpPr>
          <p:nvPr/>
        </p:nvSpPr>
        <p:spPr bwMode="auto">
          <a:xfrm flipH="1" flipV="1">
            <a:off x="6029325" y="1503363"/>
            <a:ext cx="0" cy="18653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754" name="Text Box 97"/>
          <p:cNvSpPr txBox="1">
            <a:spLocks noChangeArrowheads="1"/>
          </p:cNvSpPr>
          <p:nvPr/>
        </p:nvSpPr>
        <p:spPr bwMode="auto">
          <a:xfrm>
            <a:off x="4818063" y="3340100"/>
            <a:ext cx="139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(2) 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저장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버튼 클릭</a:t>
            </a:r>
          </a:p>
        </p:txBody>
      </p:sp>
      <p:sp>
        <p:nvSpPr>
          <p:cNvPr id="31755" name="Oval 98"/>
          <p:cNvSpPr>
            <a:spLocks noChangeArrowheads="1"/>
          </p:cNvSpPr>
          <p:nvPr/>
        </p:nvSpPr>
        <p:spPr bwMode="auto">
          <a:xfrm>
            <a:off x="5805488" y="1281113"/>
            <a:ext cx="431800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81000" y="1066800"/>
            <a:ext cx="300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3-2. </a:t>
            </a:r>
            <a:r>
              <a:rPr lang="ko-KR" altLang="en-US">
                <a:latin typeface="굴림체" pitchFamily="49" charset="-127"/>
              </a:rPr>
              <a:t>강의계획등록</a:t>
            </a:r>
          </a:p>
        </p:txBody>
      </p:sp>
      <p:sp>
        <p:nvSpPr>
          <p:cNvPr id="31760" name="Rectangle 93"/>
          <p:cNvSpPr>
            <a:spLocks noChangeArrowheads="1"/>
          </p:cNvSpPr>
          <p:nvPr/>
        </p:nvSpPr>
        <p:spPr bwMode="auto">
          <a:xfrm>
            <a:off x="260350" y="2217738"/>
            <a:ext cx="1296988" cy="17303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61" name="Line 94"/>
          <p:cNvSpPr>
            <a:spLocks noChangeShapeType="1"/>
          </p:cNvSpPr>
          <p:nvPr/>
        </p:nvSpPr>
        <p:spPr bwMode="auto">
          <a:xfrm flipH="1" flipV="1">
            <a:off x="981075" y="2454275"/>
            <a:ext cx="0" cy="9874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762" name="Text Box 95"/>
          <p:cNvSpPr txBox="1">
            <a:spLocks noChangeArrowheads="1"/>
          </p:cNvSpPr>
          <p:nvPr/>
        </p:nvSpPr>
        <p:spPr bwMode="auto">
          <a:xfrm>
            <a:off x="803275" y="3413125"/>
            <a:ext cx="170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(1)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강의계획등록 탭 선택</a:t>
            </a:r>
          </a:p>
        </p:txBody>
      </p:sp>
      <p:sp>
        <p:nvSpPr>
          <p:cNvPr id="31767" name="Line 96"/>
          <p:cNvSpPr>
            <a:spLocks noChangeShapeType="1"/>
          </p:cNvSpPr>
          <p:nvPr/>
        </p:nvSpPr>
        <p:spPr bwMode="auto">
          <a:xfrm flipH="1" flipV="1">
            <a:off x="6316663" y="1503363"/>
            <a:ext cx="0" cy="2370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768" name="Text Box 97"/>
          <p:cNvSpPr txBox="1">
            <a:spLocks noChangeArrowheads="1"/>
          </p:cNvSpPr>
          <p:nvPr/>
        </p:nvSpPr>
        <p:spPr bwMode="auto">
          <a:xfrm>
            <a:off x="5105400" y="3844925"/>
            <a:ext cx="139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(3) 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출력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버튼 클릭</a:t>
            </a:r>
          </a:p>
        </p:txBody>
      </p:sp>
      <p:sp>
        <p:nvSpPr>
          <p:cNvPr id="31769" name="Oval 98"/>
          <p:cNvSpPr>
            <a:spLocks noChangeArrowheads="1"/>
          </p:cNvSpPr>
          <p:nvPr/>
        </p:nvSpPr>
        <p:spPr bwMode="auto">
          <a:xfrm>
            <a:off x="6092825" y="1281113"/>
            <a:ext cx="431800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90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1352550"/>
            <a:ext cx="60864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0525" y="4665663"/>
            <a:ext cx="6086475" cy="1724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1. </a:t>
            </a:r>
            <a:r>
              <a:rPr lang="ko-KR" altLang="en-US">
                <a:latin typeface="굴림체" pitchFamily="49" charset="-127"/>
              </a:rPr>
              <a:t>좌측메뉴에서 튜터링설문조사 메뉴를 선택하면 상단의 화면이 나타난다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2. </a:t>
            </a:r>
            <a:r>
              <a:rPr lang="ko-KR" altLang="en-US">
                <a:latin typeface="굴림체" pitchFamily="49" charset="-127"/>
              </a:rPr>
              <a:t>조회조건에서 년도</a:t>
            </a:r>
            <a:r>
              <a:rPr lang="en-US" altLang="ko-KR">
                <a:latin typeface="굴림체" pitchFamily="49" charset="-127"/>
              </a:rPr>
              <a:t>,</a:t>
            </a:r>
            <a:r>
              <a:rPr lang="ko-KR" altLang="en-US">
                <a:latin typeface="굴림체" pitchFamily="49" charset="-127"/>
              </a:rPr>
              <a:t>학기를 선택하고 </a:t>
            </a:r>
            <a:r>
              <a:rPr lang="en-US" altLang="ko-KR">
                <a:latin typeface="굴림체" pitchFamily="49" charset="-127"/>
              </a:rPr>
              <a:t>[</a:t>
            </a:r>
            <a:r>
              <a:rPr lang="ko-KR" altLang="en-US">
                <a:latin typeface="굴림체" pitchFamily="49" charset="-127"/>
              </a:rPr>
              <a:t>조회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누르면 해당 학기의 설문문항이 나타난다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(</a:t>
            </a:r>
            <a:r>
              <a:rPr lang="ko-KR" altLang="en-US">
                <a:latin typeface="굴림체" pitchFamily="49" charset="-127"/>
              </a:rPr>
              <a:t>이미 답변을 했으면 답변항목에 체크되어 나타남</a:t>
            </a:r>
            <a:r>
              <a:rPr lang="en-US" altLang="ko-KR">
                <a:latin typeface="굴림체" pitchFamily="49" charset="-127"/>
              </a:rPr>
              <a:t>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3. </a:t>
            </a:r>
            <a:r>
              <a:rPr lang="ko-KR" altLang="en-US">
                <a:latin typeface="굴림체" pitchFamily="49" charset="-127"/>
              </a:rPr>
              <a:t>각 설문문항에 답변을 체크한다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</a:t>
            </a:r>
            <a:r>
              <a:rPr lang="ko-KR" altLang="en-US">
                <a:latin typeface="굴림체" pitchFamily="49" charset="-127"/>
              </a:rPr>
              <a:t>문항의 종류는 다음과 같다</a:t>
            </a:r>
            <a:r>
              <a:rPr lang="en-US" altLang="ko-KR">
                <a:latin typeface="굴림체" pitchFamily="49" charset="-127"/>
              </a:rPr>
              <a:t>.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1) </a:t>
            </a:r>
            <a:r>
              <a:rPr lang="ko-KR" altLang="en-US">
                <a:latin typeface="굴림체" pitchFamily="49" charset="-127"/>
              </a:rPr>
              <a:t>여러 개의 답변 항목 중 한개를 선택하는 경우 </a:t>
            </a:r>
            <a:r>
              <a:rPr lang="en-US" altLang="ko-KR">
                <a:latin typeface="굴림체" pitchFamily="49" charset="-127"/>
              </a:rPr>
              <a:t>(</a:t>
            </a:r>
            <a:r>
              <a:rPr lang="ko-KR" altLang="en-US">
                <a:latin typeface="굴림체" pitchFamily="49" charset="-127"/>
              </a:rPr>
              <a:t>라디오버튼 </a:t>
            </a:r>
            <a:r>
              <a:rPr lang="en-US" altLang="ko-KR">
                <a:latin typeface="Times New Roman"/>
              </a:rPr>
              <a:t>–</a:t>
            </a:r>
            <a:r>
              <a:rPr lang="en-US" altLang="ko-KR">
                <a:latin typeface="굴림체" pitchFamily="49" charset="-127"/>
              </a:rPr>
              <a:t> 1</a:t>
            </a:r>
            <a:r>
              <a:rPr lang="ko-KR" altLang="en-US">
                <a:latin typeface="굴림체" pitchFamily="49" charset="-127"/>
              </a:rPr>
              <a:t>개만 선택 가능</a:t>
            </a:r>
            <a:r>
              <a:rPr lang="en-US" altLang="ko-KR">
                <a:latin typeface="굴림체" pitchFamily="49" charset="-127"/>
              </a:rPr>
              <a:t>)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   2) </a:t>
            </a:r>
            <a:r>
              <a:rPr lang="ko-KR" altLang="en-US">
                <a:latin typeface="굴림체" pitchFamily="49" charset="-127"/>
              </a:rPr>
              <a:t>여러 개의 답변 항목 중 한 개 이상을 선택하는 경우 </a:t>
            </a:r>
            <a:r>
              <a:rPr lang="en-US" altLang="ko-KR">
                <a:latin typeface="굴림체" pitchFamily="49" charset="-127"/>
              </a:rPr>
              <a:t>(</a:t>
            </a:r>
            <a:r>
              <a:rPr lang="ko-KR" altLang="en-US">
                <a:latin typeface="굴림체" pitchFamily="49" charset="-127"/>
              </a:rPr>
              <a:t>체크박스 </a:t>
            </a:r>
            <a:r>
              <a:rPr lang="en-US" altLang="ko-KR">
                <a:latin typeface="Times New Roman"/>
              </a:rPr>
              <a:t>–</a:t>
            </a:r>
            <a:r>
              <a:rPr lang="en-US" altLang="ko-KR">
                <a:latin typeface="굴림체" pitchFamily="49" charset="-127"/>
              </a:rPr>
              <a:t> </a:t>
            </a:r>
            <a:r>
              <a:rPr lang="ko-KR" altLang="en-US">
                <a:latin typeface="굴림체" pitchFamily="49" charset="-127"/>
              </a:rPr>
              <a:t>여러 개 선택 가능</a:t>
            </a:r>
            <a:r>
              <a:rPr lang="en-US" altLang="ko-KR">
                <a:latin typeface="굴림체" pitchFamily="49" charset="-127"/>
              </a:rPr>
              <a:t>)</a:t>
            </a:r>
          </a:p>
          <a:p>
            <a:pPr defTabSz="762000"/>
            <a:r>
              <a:rPr lang="en-US" altLang="ko-KR">
                <a:latin typeface="굴림체" pitchFamily="49" charset="-127"/>
              </a:rPr>
              <a:t>   3) </a:t>
            </a:r>
            <a:r>
              <a:rPr lang="ko-KR" altLang="en-US">
                <a:latin typeface="굴림체" pitchFamily="49" charset="-127"/>
              </a:rPr>
              <a:t>주관식 문항 </a:t>
            </a:r>
            <a:r>
              <a:rPr lang="en-US" altLang="ko-KR">
                <a:latin typeface="굴림체" pitchFamily="49" charset="-127"/>
              </a:rPr>
              <a:t>-&gt; </a:t>
            </a:r>
            <a:r>
              <a:rPr lang="ko-KR" altLang="en-US">
                <a:latin typeface="굴림체" pitchFamily="49" charset="-127"/>
              </a:rPr>
              <a:t>답변내용을 직접 입력</a:t>
            </a:r>
          </a:p>
          <a:p>
            <a:pPr defTabSz="762000" eaLnBrk="0" latinLnBrk="0" hangingPunct="0">
              <a:lnSpc>
                <a:spcPct val="120000"/>
              </a:lnSpc>
            </a:pPr>
            <a:r>
              <a:rPr lang="en-US" altLang="ko-KR">
                <a:latin typeface="굴림체" pitchFamily="49" charset="-127"/>
              </a:rPr>
              <a:t>4. </a:t>
            </a:r>
            <a:r>
              <a:rPr lang="ko-KR" altLang="en-US">
                <a:latin typeface="굴림체" pitchFamily="49" charset="-127"/>
              </a:rPr>
              <a:t>모든 설문문항에 답변이 되었으면 </a:t>
            </a:r>
            <a:r>
              <a:rPr lang="en-US" altLang="ko-KR">
                <a:latin typeface="굴림체" pitchFamily="49" charset="-127"/>
              </a:rPr>
              <a:t>[</a:t>
            </a:r>
            <a:r>
              <a:rPr lang="ko-KR" altLang="en-US">
                <a:latin typeface="굴림체" pitchFamily="49" charset="-127"/>
              </a:rPr>
              <a:t>저장</a:t>
            </a:r>
            <a:r>
              <a:rPr lang="en-US" altLang="ko-KR">
                <a:latin typeface="굴림체" pitchFamily="49" charset="-127"/>
              </a:rPr>
              <a:t>]</a:t>
            </a:r>
            <a:r>
              <a:rPr lang="ko-KR" altLang="en-US">
                <a:latin typeface="굴림체" pitchFamily="49" charset="-127"/>
              </a:rPr>
              <a:t>버튼을 눌러 저장한다</a:t>
            </a:r>
            <a:r>
              <a:rPr lang="en-US" altLang="ko-KR">
                <a:latin typeface="굴림체" pitchFamily="49" charset="-127"/>
              </a:rPr>
              <a:t>.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381000" y="685800"/>
            <a:ext cx="4343400" cy="23812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4. </a:t>
            </a:r>
            <a:r>
              <a:rPr lang="ko-KR" alt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튜터링 설문조사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130550" y="9548813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ctr" defTabSz="762000" eaLnBrk="0" latinLnBrk="0" hangingPunct="0"/>
            <a:r>
              <a:rPr lang="en-US" altLang="ko-KR">
                <a:latin typeface="굴림체" pitchFamily="49" charset="-127"/>
              </a:rPr>
              <a:t>2</a:t>
            </a:r>
          </a:p>
        </p:txBody>
      </p:sp>
      <p:sp>
        <p:nvSpPr>
          <p:cNvPr id="32774" name="Rectangle 93"/>
          <p:cNvSpPr>
            <a:spLocks noChangeArrowheads="1"/>
          </p:cNvSpPr>
          <p:nvPr/>
        </p:nvSpPr>
        <p:spPr bwMode="auto">
          <a:xfrm>
            <a:off x="390525" y="1431925"/>
            <a:ext cx="4333875" cy="28098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2775" name="Line 94"/>
          <p:cNvSpPr>
            <a:spLocks noChangeShapeType="1"/>
          </p:cNvSpPr>
          <p:nvPr/>
        </p:nvSpPr>
        <p:spPr bwMode="auto">
          <a:xfrm flipH="1" flipV="1">
            <a:off x="4214813" y="17129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2776" name="Text Box 95"/>
          <p:cNvSpPr txBox="1">
            <a:spLocks noChangeArrowheads="1"/>
          </p:cNvSpPr>
          <p:nvPr/>
        </p:nvSpPr>
        <p:spPr bwMode="auto">
          <a:xfrm>
            <a:off x="4037013" y="2289175"/>
            <a:ext cx="1263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(1)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조회조건 선택</a:t>
            </a:r>
          </a:p>
        </p:txBody>
      </p:sp>
      <p:sp>
        <p:nvSpPr>
          <p:cNvPr id="32777" name="Line 96"/>
          <p:cNvSpPr>
            <a:spLocks noChangeShapeType="1"/>
          </p:cNvSpPr>
          <p:nvPr/>
        </p:nvSpPr>
        <p:spPr bwMode="auto">
          <a:xfrm flipH="1" flipV="1">
            <a:off x="6018213" y="1503363"/>
            <a:ext cx="0" cy="1362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2778" name="Text Box 97"/>
          <p:cNvSpPr txBox="1">
            <a:spLocks noChangeArrowheads="1"/>
          </p:cNvSpPr>
          <p:nvPr/>
        </p:nvSpPr>
        <p:spPr bwMode="auto">
          <a:xfrm>
            <a:off x="4806950" y="2836863"/>
            <a:ext cx="139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(2) 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조회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버튼 클릭</a:t>
            </a:r>
          </a:p>
        </p:txBody>
      </p:sp>
      <p:sp>
        <p:nvSpPr>
          <p:cNvPr id="32779" name="Oval 98"/>
          <p:cNvSpPr>
            <a:spLocks noChangeArrowheads="1"/>
          </p:cNvSpPr>
          <p:nvPr/>
        </p:nvSpPr>
        <p:spPr bwMode="auto">
          <a:xfrm>
            <a:off x="5794375" y="1281113"/>
            <a:ext cx="431800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2780" name="Rectangle 93"/>
          <p:cNvSpPr>
            <a:spLocks noChangeArrowheads="1"/>
          </p:cNvSpPr>
          <p:nvPr/>
        </p:nvSpPr>
        <p:spPr bwMode="auto">
          <a:xfrm>
            <a:off x="476250" y="1827213"/>
            <a:ext cx="3333750" cy="6778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2781" name="Line 94"/>
          <p:cNvSpPr>
            <a:spLocks noChangeShapeType="1"/>
          </p:cNvSpPr>
          <p:nvPr/>
        </p:nvSpPr>
        <p:spPr bwMode="auto">
          <a:xfrm flipH="1" flipV="1">
            <a:off x="2020888" y="2505075"/>
            <a:ext cx="0" cy="812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2782" name="Text Box 95"/>
          <p:cNvSpPr txBox="1">
            <a:spLocks noChangeArrowheads="1"/>
          </p:cNvSpPr>
          <p:nvPr/>
        </p:nvSpPr>
        <p:spPr bwMode="auto">
          <a:xfrm>
            <a:off x="1843088" y="3268663"/>
            <a:ext cx="946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(3) 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설문답변</a:t>
            </a:r>
          </a:p>
        </p:txBody>
      </p:sp>
      <p:sp>
        <p:nvSpPr>
          <p:cNvPr id="32788" name="Text Box 97"/>
          <p:cNvSpPr txBox="1">
            <a:spLocks noChangeArrowheads="1"/>
          </p:cNvSpPr>
          <p:nvPr/>
        </p:nvSpPr>
        <p:spPr bwMode="auto">
          <a:xfrm>
            <a:off x="4991100" y="3513138"/>
            <a:ext cx="1390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(4) [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저장</a:t>
            </a:r>
            <a:r>
              <a:rPr lang="en-US" altLang="ko-KR">
                <a:solidFill>
                  <a:srgbClr val="FF0000"/>
                </a:solidFill>
                <a:latin typeface="굴림체" pitchFamily="49" charset="-127"/>
              </a:rPr>
              <a:t>]</a:t>
            </a:r>
            <a:r>
              <a:rPr lang="ko-KR" altLang="en-US">
                <a:solidFill>
                  <a:srgbClr val="FF0000"/>
                </a:solidFill>
                <a:latin typeface="굴림체" pitchFamily="49" charset="-127"/>
              </a:rPr>
              <a:t>버튼 클릭</a:t>
            </a:r>
          </a:p>
        </p:txBody>
      </p:sp>
      <p:sp>
        <p:nvSpPr>
          <p:cNvPr id="32791" name="Line 96"/>
          <p:cNvSpPr>
            <a:spLocks noChangeShapeType="1"/>
          </p:cNvSpPr>
          <p:nvPr/>
        </p:nvSpPr>
        <p:spPr bwMode="auto">
          <a:xfrm flipH="1" flipV="1">
            <a:off x="6316663" y="1503363"/>
            <a:ext cx="0" cy="2009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2792" name="Oval 98"/>
          <p:cNvSpPr>
            <a:spLocks noChangeArrowheads="1"/>
          </p:cNvSpPr>
          <p:nvPr/>
        </p:nvSpPr>
        <p:spPr bwMode="auto">
          <a:xfrm>
            <a:off x="6092825" y="1281113"/>
            <a:ext cx="431800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체" pitchFamily="49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체" pitchFamily="49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7260</TotalTime>
  <Words>752</Words>
  <Application>Microsoft Office PowerPoint</Application>
  <PresentationFormat>A4 용지(210x297mm)</PresentationFormat>
  <Paragraphs>88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기본 디자인</vt:lpstr>
      <vt:lpstr>슬라이드 1</vt:lpstr>
      <vt:lpstr>슬라이드 2</vt:lpstr>
      <vt:lpstr>슬라이드 3</vt:lpstr>
      <vt:lpstr>슬라이드 4</vt:lpstr>
    </vt:vector>
  </TitlesOfParts>
  <Company>Lg-eds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김광덕</dc:creator>
  <cp:lastModifiedBy>user</cp:lastModifiedBy>
  <cp:revision>83</cp:revision>
  <cp:lastPrinted>2000-07-07T08:01:16Z</cp:lastPrinted>
  <dcterms:created xsi:type="dcterms:W3CDTF">1999-06-11T09:58:30Z</dcterms:created>
  <dcterms:modified xsi:type="dcterms:W3CDTF">2012-08-23T07:23:26Z</dcterms:modified>
</cp:coreProperties>
</file>