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7" r:id="rId2"/>
    <p:sldId id="272" r:id="rId3"/>
    <p:sldId id="273" r:id="rId4"/>
  </p:sldIdLst>
  <p:sldSz cx="6858000" cy="9906000" type="A4"/>
  <p:notesSz cx="6784975" cy="99298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5pPr>
    <a:lvl6pPr marL="2286000" algn="l" defTabSz="914400" rtl="0" eaLnBrk="1" latinLnBrk="1" hangingPunct="1"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6pPr>
    <a:lvl7pPr marL="2743200" algn="l" defTabSz="914400" rtl="0" eaLnBrk="1" latinLnBrk="1" hangingPunct="1"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7pPr>
    <a:lvl8pPr marL="3200400" algn="l" defTabSz="914400" rtl="0" eaLnBrk="1" latinLnBrk="1" hangingPunct="1"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8pPr>
    <a:lvl9pPr marL="3657600" algn="l" defTabSz="914400" rtl="0" eaLnBrk="1" latinLnBrk="1" hangingPunct="1"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002" y="360"/>
      </p:cViewPr>
      <p:guideLst>
        <p:guide orient="horz" pos="4464"/>
        <p:guide orient="horz" pos="432"/>
        <p:guide orient="horz" pos="864"/>
        <p:guide pos="2400"/>
        <p:guide pos="246"/>
        <p:guide pos="40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02" y="-102"/>
      </p:cViewPr>
      <p:guideLst>
        <p:guide orient="horz" pos="3127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31338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itchFamily="50" charset="-127"/>
              </a:defRPr>
            </a:lvl1pPr>
          </a:lstStyle>
          <a:p>
            <a:fld id="{13E23F55-1121-4910-8B81-5CB4F77F470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F3ADE-F9B3-4FC9-94FA-2A127E02354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E0284-90E4-44A7-B126-B07727C88E1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FC94C-16AB-4A64-82A3-90BC1C034B2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D66AE-AA14-42FA-9DF6-26DAFF7DD29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CA534-16E6-4D54-BB65-33CB35C68D4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50768-CAD3-4961-8EE4-944830F4D5E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4CF09-13EA-4BB3-A9EC-EDCDBF550DA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01770-95B8-4883-BD33-AC278062C56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E475E-8760-43A2-B6AF-FAC02DF16D0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88820-0265-4F6B-A257-2A1E5995B70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2884A-CB19-45C9-80C1-7ACE81685C1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유형을 편집하려면 누르십시오</a:t>
            </a:r>
            <a:r>
              <a:rPr lang="en-US" altLang="ko-KR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fld id="{C29F8BB3-FE31-4339-A7CB-136AD3FE02AB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133350" y="9525000"/>
            <a:ext cx="6524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609600" y="403225"/>
            <a:ext cx="604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5645150" y="176213"/>
            <a:ext cx="1136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o-KR" altLang="en-US">
                <a:latin typeface="굴림체" pitchFamily="49" charset="-127"/>
              </a:rPr>
              <a:t>시스템 사용방법</a:t>
            </a:r>
          </a:p>
        </p:txBody>
      </p:sp>
      <p:pic>
        <p:nvPicPr>
          <p:cNvPr id="1040" name="Picture 16" descr="진가로고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163513"/>
            <a:ext cx="577850" cy="504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13" name="Picture 53"/>
          <p:cNvPicPr>
            <a:picLocks noChangeAspect="1" noChangeArrowheads="1"/>
          </p:cNvPicPr>
          <p:nvPr/>
        </p:nvPicPr>
        <p:blipFill>
          <a:blip r:embed="rId2"/>
          <a:srcRect r="71849" b="38516"/>
          <a:stretch>
            <a:fillRect/>
          </a:stretch>
        </p:blipFill>
        <p:spPr bwMode="auto">
          <a:xfrm>
            <a:off x="377825" y="4592638"/>
            <a:ext cx="3432175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130550" y="9548813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ctr" defTabSz="762000" eaLnBrk="0" latinLnBrk="0" hangingPunct="0"/>
            <a:r>
              <a:rPr lang="en-US" altLang="ko-KR">
                <a:latin typeface="굴림체" pitchFamily="49" charset="-127"/>
              </a:rPr>
              <a:t>1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81000" y="762000"/>
            <a:ext cx="6019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ko-KR" sz="1400" b="1">
                <a:latin typeface="굴림체" pitchFamily="49" charset="-127"/>
              </a:rPr>
              <a:t>[ </a:t>
            </a:r>
            <a:r>
              <a:rPr lang="ko-KR" altLang="en-US" sz="1400" b="1">
                <a:latin typeface="굴림체" pitchFamily="49" charset="-127"/>
              </a:rPr>
              <a:t>튜터링 시스템 사용 방법 </a:t>
            </a:r>
            <a:r>
              <a:rPr lang="en-US" altLang="ko-KR" sz="1400" b="1">
                <a:latin typeface="굴림체" pitchFamily="49" charset="-127"/>
              </a:rPr>
              <a:t>]</a:t>
            </a:r>
          </a:p>
        </p:txBody>
      </p:sp>
      <p:sp>
        <p:nvSpPr>
          <p:cNvPr id="15392" name="Rectangle 3"/>
          <p:cNvSpPr>
            <a:spLocks noChangeArrowheads="1"/>
          </p:cNvSpPr>
          <p:nvPr/>
        </p:nvSpPr>
        <p:spPr bwMode="auto">
          <a:xfrm>
            <a:off x="3781425" y="4814888"/>
            <a:ext cx="30099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2.1 </a:t>
            </a:r>
            <a:r>
              <a:rPr lang="ko-KR" altLang="en-US">
                <a:latin typeface="굴림체" pitchFamily="49" charset="-127"/>
              </a:rPr>
              <a:t>튜터링 메뉴선택은 화면상단에서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 개인화서비스</a:t>
            </a:r>
            <a:r>
              <a:rPr lang="ko-KR" altLang="en-US">
                <a:latin typeface="굴림체" pitchFamily="49" charset="-127"/>
                <a:sym typeface="Wingdings" pitchFamily="2" charset="2"/>
              </a:rPr>
              <a:t>교직원서비스 메뉴를 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  <a:sym typeface="Wingdings" pitchFamily="2" charset="2"/>
              </a:rPr>
              <a:t>    클릭한 후 화면좌측메뉴에서 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  <a:sym typeface="Wingdings" pitchFamily="2" charset="2"/>
              </a:rPr>
              <a:t>    수업</a:t>
            </a:r>
            <a:r>
              <a:rPr lang="ko-KR" altLang="en-US">
                <a:sym typeface="Wingdings" pitchFamily="2" charset="2"/>
              </a:rPr>
              <a:t>튜터링신청관리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sym typeface="Wingdings" pitchFamily="2" charset="2"/>
              </a:rPr>
              <a:t>         메뉴를 실행하면 됩니다</a:t>
            </a:r>
            <a:r>
              <a:rPr lang="en-US" altLang="ko-KR">
                <a:latin typeface="굴림체" pitchFamily="49" charset="-127"/>
                <a:sym typeface="Wingdings" pitchFamily="2" charset="2"/>
              </a:rPr>
              <a:t>.</a:t>
            </a:r>
          </a:p>
        </p:txBody>
      </p:sp>
      <p:sp>
        <p:nvSpPr>
          <p:cNvPr id="15393" name="Rectangle 6"/>
          <p:cNvSpPr>
            <a:spLocks noChangeArrowheads="1"/>
          </p:cNvSpPr>
          <p:nvPr/>
        </p:nvSpPr>
        <p:spPr bwMode="auto">
          <a:xfrm>
            <a:off x="3816350" y="4808538"/>
            <a:ext cx="2882900" cy="142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15394" name="Rectangle 8"/>
          <p:cNvSpPr>
            <a:spLocks noChangeArrowheads="1"/>
          </p:cNvSpPr>
          <p:nvPr/>
        </p:nvSpPr>
        <p:spPr bwMode="auto">
          <a:xfrm>
            <a:off x="3721100" y="1744663"/>
            <a:ext cx="30226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1.1 </a:t>
            </a:r>
            <a:r>
              <a:rPr lang="ko-KR" altLang="en-US">
                <a:latin typeface="굴림체" pitchFamily="49" charset="-127"/>
              </a:rPr>
              <a:t>웹브라우저를 실행하고 주소 표시줄에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Arial" charset="0"/>
              </a:rPr>
              <a:t>          </a:t>
            </a:r>
            <a:r>
              <a:rPr lang="en-US" altLang="ko-KR">
                <a:solidFill>
                  <a:srgbClr val="FF0000"/>
                </a:solidFill>
                <a:latin typeface="Arial" charset="0"/>
              </a:rPr>
              <a:t>http://portal.cup.ac.kr</a:t>
            </a:r>
            <a:r>
              <a:rPr lang="ko-KR" altLang="en-US">
                <a:latin typeface="Arial" charset="0"/>
              </a:rPr>
              <a:t>을 치면  로그인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Arial" charset="0"/>
              </a:rPr>
              <a:t>         화면이 좌측과 같이 나타난다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1.2 </a:t>
            </a:r>
            <a:r>
              <a:rPr lang="ko-KR" altLang="en-US">
                <a:latin typeface="굴림체" pitchFamily="49" charset="-127"/>
              </a:rPr>
              <a:t>아이디와 비밀번호를 입력한다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  </a:t>
            </a:r>
            <a:r>
              <a:rPr lang="ko-KR" altLang="en-US">
                <a:latin typeface="굴림체" pitchFamily="49" charset="-127"/>
              </a:rPr>
              <a:t>아이디와 비밀번호는 기존시스템의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  교직원번호와 비밀번호를 사용한다</a:t>
            </a:r>
            <a:r>
              <a:rPr lang="en-US" altLang="ko-KR">
                <a:latin typeface="굴림체" pitchFamily="49" charset="-127"/>
              </a:rPr>
              <a:t>. 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  (</a:t>
            </a:r>
            <a:r>
              <a:rPr lang="ko-KR" altLang="en-US">
                <a:latin typeface="굴림체" pitchFamily="49" charset="-127"/>
              </a:rPr>
              <a:t>비밀번호는 대소문자를 구별한다</a:t>
            </a:r>
            <a:r>
              <a:rPr lang="en-US" altLang="ko-KR">
                <a:latin typeface="굴림체" pitchFamily="49" charset="-127"/>
              </a:rPr>
              <a:t>.)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1.3 </a:t>
            </a:r>
            <a:r>
              <a:rPr lang="ko-KR" altLang="en-US">
                <a:latin typeface="굴림체" pitchFamily="49" charset="-127"/>
              </a:rPr>
              <a:t>비밀번호를 입력하고 엔터키를 치거나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 </a:t>
            </a:r>
            <a:r>
              <a:rPr lang="ko-KR" altLang="en-US"/>
              <a:t>“</a:t>
            </a:r>
            <a:r>
              <a:rPr lang="ko-KR" altLang="en-US">
                <a:latin typeface="Arial" charset="0"/>
              </a:rPr>
              <a:t>로그인” </a:t>
            </a:r>
            <a:r>
              <a:rPr lang="ko-KR" altLang="en-US">
                <a:latin typeface="굴림체" pitchFamily="49" charset="-127"/>
              </a:rPr>
              <a:t>버튼을 누르면 로그인이된다</a:t>
            </a:r>
            <a:r>
              <a:rPr lang="en-US" altLang="ko-KR">
                <a:latin typeface="굴림체" pitchFamily="49" charset="-127"/>
              </a:rPr>
              <a:t>.</a:t>
            </a:r>
          </a:p>
        </p:txBody>
      </p:sp>
      <p:sp>
        <p:nvSpPr>
          <p:cNvPr id="15395" name="Rectangle 9"/>
          <p:cNvSpPr>
            <a:spLocks noChangeArrowheads="1"/>
          </p:cNvSpPr>
          <p:nvPr/>
        </p:nvSpPr>
        <p:spPr bwMode="auto">
          <a:xfrm>
            <a:off x="3832225" y="1739900"/>
            <a:ext cx="2870200" cy="141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384175" y="1371600"/>
            <a:ext cx="4340225" cy="23812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ko-K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1. </a:t>
            </a:r>
            <a:r>
              <a:rPr lang="ko-KR" altLang="en-U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종합정보시스템 로그인</a:t>
            </a:r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390525" y="4191000"/>
            <a:ext cx="4343400" cy="23812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ko-K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2. </a:t>
            </a:r>
            <a:r>
              <a:rPr lang="ko-KR" altLang="en-U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튜터링 메뉴선택</a:t>
            </a:r>
          </a:p>
        </p:txBody>
      </p:sp>
      <p:pic>
        <p:nvPicPr>
          <p:cNvPr id="15399" name="Picture 61"/>
          <p:cNvPicPr>
            <a:picLocks noChangeAspect="1" noChangeArrowheads="1"/>
          </p:cNvPicPr>
          <p:nvPr/>
        </p:nvPicPr>
        <p:blipFill>
          <a:blip r:embed="rId3"/>
          <a:srcRect l="11591" t="23476" r="11591" b="17389"/>
          <a:stretch>
            <a:fillRect/>
          </a:stretch>
        </p:blipFill>
        <p:spPr bwMode="auto">
          <a:xfrm>
            <a:off x="390525" y="1712913"/>
            <a:ext cx="3038475" cy="2089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422" name="AutoShape 62"/>
          <p:cNvSpPr>
            <a:spLocks noChangeArrowheads="1"/>
          </p:cNvSpPr>
          <p:nvPr/>
        </p:nvSpPr>
        <p:spPr bwMode="auto">
          <a:xfrm>
            <a:off x="2565400" y="3440113"/>
            <a:ext cx="1439863" cy="431800"/>
          </a:xfrm>
          <a:prstGeom prst="wedgeRoundRectCallout">
            <a:avLst>
              <a:gd name="adj1" fmla="val -45148"/>
              <a:gd name="adj2" fmla="val -129412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6800" rIns="90000" bIns="46800" anchor="ctr"/>
          <a:lstStyle/>
          <a:p>
            <a:pPr>
              <a:spcBef>
                <a:spcPct val="50000"/>
              </a:spcBef>
              <a:defRPr/>
            </a:pPr>
            <a:r>
              <a:rPr lang="en-US" altLang="ko-KR" sz="900" b="1">
                <a:latin typeface="굴림" pitchFamily="50" charset="-127"/>
                <a:ea typeface="굴림" pitchFamily="50" charset="-127"/>
              </a:rPr>
              <a:t>ID</a:t>
            </a:r>
            <a:r>
              <a:rPr lang="ko-KR" altLang="en-US" sz="900" b="1">
                <a:latin typeface="굴림" pitchFamily="50" charset="-127"/>
                <a:ea typeface="굴림" pitchFamily="50" charset="-127"/>
              </a:rPr>
              <a:t>와 패스워드를 입력 하여 로그인 한다</a:t>
            </a:r>
            <a:r>
              <a:rPr lang="en-US" altLang="ko-KR" sz="900" b="1">
                <a:latin typeface="굴림" pitchFamily="50" charset="-127"/>
                <a:ea typeface="굴림" pitchFamily="50" charset="-127"/>
              </a:rPr>
              <a:t>.</a:t>
            </a:r>
          </a:p>
        </p:txBody>
      </p:sp>
      <p:sp>
        <p:nvSpPr>
          <p:cNvPr id="15402" name="Rectangle 66"/>
          <p:cNvSpPr>
            <a:spLocks noChangeArrowheads="1"/>
          </p:cNvSpPr>
          <p:nvPr/>
        </p:nvSpPr>
        <p:spPr bwMode="auto">
          <a:xfrm>
            <a:off x="2709863" y="4953000"/>
            <a:ext cx="1006475" cy="36036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15403" name="Line 67"/>
          <p:cNvSpPr>
            <a:spLocks noChangeShapeType="1"/>
          </p:cNvSpPr>
          <p:nvPr/>
        </p:nvSpPr>
        <p:spPr bwMode="auto">
          <a:xfrm flipH="1" flipV="1">
            <a:off x="2852738" y="5529263"/>
            <a:ext cx="360362" cy="1223962"/>
          </a:xfrm>
          <a:prstGeom prst="line">
            <a:avLst/>
          </a:prstGeom>
          <a:noFill/>
          <a:ln w="19050">
            <a:solidFill>
              <a:srgbClr val="FF505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5405" name="Text Box 71"/>
          <p:cNvSpPr txBox="1">
            <a:spLocks noChangeArrowheads="1"/>
          </p:cNvSpPr>
          <p:nvPr/>
        </p:nvSpPr>
        <p:spPr bwMode="auto">
          <a:xfrm>
            <a:off x="3206750" y="6653213"/>
            <a:ext cx="438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b="1">
                <a:solidFill>
                  <a:srgbClr val="FF0000"/>
                </a:solidFill>
              </a:rPr>
              <a:t>클릭</a:t>
            </a:r>
          </a:p>
        </p:txBody>
      </p:sp>
      <p:sp>
        <p:nvSpPr>
          <p:cNvPr id="15407" name="Rectangle 66"/>
          <p:cNvSpPr>
            <a:spLocks noChangeArrowheads="1"/>
          </p:cNvSpPr>
          <p:nvPr/>
        </p:nvSpPr>
        <p:spPr bwMode="auto">
          <a:xfrm>
            <a:off x="2349500" y="5240338"/>
            <a:ext cx="935038" cy="2889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15408" name="Rectangle 65"/>
          <p:cNvSpPr>
            <a:spLocks noChangeArrowheads="1"/>
          </p:cNvSpPr>
          <p:nvPr/>
        </p:nvSpPr>
        <p:spPr bwMode="auto">
          <a:xfrm>
            <a:off x="620713" y="7905750"/>
            <a:ext cx="1584325" cy="215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15410" name="Line 68"/>
          <p:cNvSpPr>
            <a:spLocks noChangeShapeType="1"/>
          </p:cNvSpPr>
          <p:nvPr/>
        </p:nvSpPr>
        <p:spPr bwMode="auto">
          <a:xfrm flipH="1">
            <a:off x="2205038" y="6753225"/>
            <a:ext cx="1008062" cy="1152525"/>
          </a:xfrm>
          <a:prstGeom prst="line">
            <a:avLst/>
          </a:prstGeom>
          <a:noFill/>
          <a:ln w="19050">
            <a:solidFill>
              <a:srgbClr val="FF505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80" name="Picture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525" y="1352550"/>
            <a:ext cx="60864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90525" y="4808538"/>
            <a:ext cx="6086475" cy="42497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1. </a:t>
            </a:r>
            <a:r>
              <a:rPr lang="ko-KR" altLang="en-US">
                <a:latin typeface="굴림체" pitchFamily="49" charset="-127"/>
              </a:rPr>
              <a:t>좌측메뉴에서 튜터링신청관리 메뉴를 선택하면 상단의 화면이 나타난다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2. </a:t>
            </a:r>
            <a:r>
              <a:rPr lang="ko-KR" altLang="en-US">
                <a:latin typeface="굴림체" pitchFamily="49" charset="-127"/>
              </a:rPr>
              <a:t>조회조건에서 년도</a:t>
            </a:r>
            <a:r>
              <a:rPr lang="en-US" altLang="ko-KR">
                <a:latin typeface="굴림체" pitchFamily="49" charset="-127"/>
              </a:rPr>
              <a:t>, </a:t>
            </a:r>
            <a:r>
              <a:rPr lang="ko-KR" altLang="en-US">
                <a:latin typeface="굴림체" pitchFamily="49" charset="-127"/>
              </a:rPr>
              <a:t>학기를 선택하고 </a:t>
            </a:r>
            <a:r>
              <a:rPr lang="en-US" altLang="ko-KR">
                <a:latin typeface="굴림체" pitchFamily="49" charset="-127"/>
              </a:rPr>
              <a:t>[</a:t>
            </a:r>
            <a:r>
              <a:rPr lang="ko-KR" altLang="en-US">
                <a:latin typeface="굴림체" pitchFamily="49" charset="-127"/>
              </a:rPr>
              <a:t>조회</a:t>
            </a:r>
            <a:r>
              <a:rPr lang="en-US" altLang="ko-KR">
                <a:latin typeface="굴림체" pitchFamily="49" charset="-127"/>
              </a:rPr>
              <a:t>]</a:t>
            </a:r>
            <a:r>
              <a:rPr lang="ko-KR" altLang="en-US">
                <a:latin typeface="굴림체" pitchFamily="49" charset="-127"/>
              </a:rPr>
              <a:t>버튼을 누르면 신청된 정보가 나타난다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(</a:t>
            </a:r>
            <a:r>
              <a:rPr lang="ko-KR" altLang="en-US">
                <a:latin typeface="굴림체" pitchFamily="49" charset="-127"/>
              </a:rPr>
              <a:t>신청된 정보가 없으면 빈 화면이 나타남</a:t>
            </a:r>
            <a:r>
              <a:rPr lang="en-US" altLang="ko-KR">
                <a:latin typeface="굴림체" pitchFamily="49" charset="-127"/>
              </a:rPr>
              <a:t>)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3. </a:t>
            </a:r>
            <a:r>
              <a:rPr lang="ko-KR" altLang="en-US">
                <a:latin typeface="굴림체" pitchFamily="49" charset="-127"/>
              </a:rPr>
              <a:t>튜터링을 신청하기 위해 튜터링을 진행할 과목을 우선 선택한다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</a:t>
            </a:r>
            <a:r>
              <a:rPr lang="ko-KR" altLang="en-US">
                <a:latin typeface="굴림체" pitchFamily="49" charset="-127"/>
              </a:rPr>
              <a:t>과목 선택은 다음과 같은 방법으로 선택할 수 있다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1) </a:t>
            </a:r>
            <a:r>
              <a:rPr lang="ko-KR" altLang="en-US">
                <a:latin typeface="굴림체" pitchFamily="49" charset="-127"/>
              </a:rPr>
              <a:t>과목</a:t>
            </a:r>
            <a:r>
              <a:rPr lang="en-US" altLang="ko-KR">
                <a:latin typeface="굴림체" pitchFamily="49" charset="-127"/>
              </a:rPr>
              <a:t>/</a:t>
            </a:r>
            <a:r>
              <a:rPr lang="ko-KR" altLang="en-US">
                <a:latin typeface="굴림체" pitchFamily="49" charset="-127"/>
              </a:rPr>
              <a:t>명 칸에 과목코드를 입력하고 엔터를 치면 과목명이 나타남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</a:t>
            </a:r>
            <a:r>
              <a:rPr lang="en-US" altLang="ko-KR">
                <a:latin typeface="굴림체" pitchFamily="49" charset="-127"/>
              </a:rPr>
              <a:t>2) </a:t>
            </a:r>
            <a:r>
              <a:rPr lang="ko-KR" altLang="en-US">
                <a:latin typeface="굴림체" pitchFamily="49" charset="-127"/>
              </a:rPr>
              <a:t>과목코드를 모르는 경우 과목명을 정확히 입력하고 엔터를 치면 과목코드와 과목명이 나타남</a:t>
            </a:r>
          </a:p>
          <a:p>
            <a:pPr defTabSz="762000"/>
            <a:r>
              <a:rPr lang="ko-KR" altLang="en-US"/>
              <a:t>            </a:t>
            </a:r>
            <a:r>
              <a:rPr lang="en-US" altLang="ko-KR"/>
              <a:t>( </a:t>
            </a:r>
            <a:r>
              <a:rPr lang="ko-KR" altLang="en-US"/>
              <a:t>과목명의 일부만 입력하거나 동일한 과목명이 </a:t>
            </a:r>
            <a:r>
              <a:rPr lang="en-US" altLang="ko-KR"/>
              <a:t>2</a:t>
            </a:r>
            <a:r>
              <a:rPr lang="ko-KR" altLang="en-US"/>
              <a:t>개 이상일 때는 팝업창이 나타나는데 표시된 </a:t>
            </a:r>
          </a:p>
          <a:p>
            <a:pPr defTabSz="762000"/>
            <a:r>
              <a:rPr lang="ko-KR" altLang="en-US"/>
              <a:t>              과목목록에서 원하는 과목을 선택하면 된다</a:t>
            </a:r>
            <a:r>
              <a:rPr lang="en-US" altLang="ko-KR"/>
              <a:t>.)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3) </a:t>
            </a:r>
            <a:r>
              <a:rPr lang="ko-KR" altLang="en-US">
                <a:latin typeface="굴림체" pitchFamily="49" charset="-127"/>
              </a:rPr>
              <a:t>과목명도 정확하게 모르는 경우는 과목</a:t>
            </a:r>
            <a:r>
              <a:rPr lang="en-US" altLang="ko-KR">
                <a:latin typeface="굴림체" pitchFamily="49" charset="-127"/>
              </a:rPr>
              <a:t>/</a:t>
            </a:r>
            <a:r>
              <a:rPr lang="ko-KR" altLang="en-US">
                <a:latin typeface="굴림체" pitchFamily="49" charset="-127"/>
              </a:rPr>
              <a:t>명 중간에 있는 돋보기 버튼을 클릭하면 과목을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   선택하는 팝업창이 나타나는데 거기서 과목명으로 조회하여 선택하면 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4. </a:t>
            </a:r>
            <a:r>
              <a:rPr lang="ko-KR" altLang="en-US">
                <a:latin typeface="굴림체" pitchFamily="49" charset="-127"/>
              </a:rPr>
              <a:t>과목이 선택되면 운영기간을 선택한다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</a:t>
            </a:r>
            <a:r>
              <a:rPr lang="ko-KR" altLang="en-US">
                <a:latin typeface="굴림체" pitchFamily="49" charset="-127"/>
              </a:rPr>
              <a:t>운영기간은 학기중과 방학중 둘중에 하나를 선택한다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(</a:t>
            </a:r>
            <a:r>
              <a:rPr lang="ko-KR" altLang="en-US">
                <a:latin typeface="굴림체" pitchFamily="49" charset="-127"/>
              </a:rPr>
              <a:t>시간강사는 방학중만 선택할 수 있음</a:t>
            </a:r>
            <a:r>
              <a:rPr lang="en-US" altLang="ko-KR">
                <a:latin typeface="굴림체" pitchFamily="49" charset="-127"/>
              </a:rPr>
              <a:t>)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5. </a:t>
            </a:r>
            <a:r>
              <a:rPr lang="ko-KR" altLang="en-US">
                <a:latin typeface="굴림체" pitchFamily="49" charset="-127"/>
              </a:rPr>
              <a:t>운영기간 옆에 있는 상태는 처음에는 </a:t>
            </a:r>
            <a:r>
              <a:rPr lang="ko-KR" altLang="en-US">
                <a:latin typeface="Times New Roman"/>
              </a:rPr>
              <a:t>“</a:t>
            </a:r>
            <a:r>
              <a:rPr lang="ko-KR" altLang="en-US">
                <a:latin typeface="굴림체" pitchFamily="49" charset="-127"/>
              </a:rPr>
              <a:t>신청</a:t>
            </a:r>
            <a:r>
              <a:rPr lang="ko-KR" altLang="en-US">
                <a:latin typeface="Times New Roman"/>
              </a:rPr>
              <a:t>”</a:t>
            </a:r>
            <a:r>
              <a:rPr lang="ko-KR" altLang="en-US">
                <a:latin typeface="굴림체" pitchFamily="49" charset="-127"/>
              </a:rPr>
              <a:t>으로 나타나고 관리자가 승인을 하면 </a:t>
            </a:r>
            <a:r>
              <a:rPr lang="ko-KR" altLang="en-US">
                <a:latin typeface="Times New Roman"/>
              </a:rPr>
              <a:t>“</a:t>
            </a:r>
            <a:r>
              <a:rPr lang="ko-KR" altLang="en-US">
                <a:latin typeface="굴림체" pitchFamily="49" charset="-127"/>
              </a:rPr>
              <a:t>확정</a:t>
            </a:r>
            <a:r>
              <a:rPr lang="ko-KR" altLang="en-US">
                <a:latin typeface="Times New Roman"/>
              </a:rPr>
              <a:t>”</a:t>
            </a:r>
            <a:r>
              <a:rPr lang="ko-KR" altLang="en-US">
                <a:latin typeface="굴림체" pitchFamily="49" charset="-127"/>
              </a:rPr>
              <a:t>으로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표시된다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6. </a:t>
            </a:r>
            <a:r>
              <a:rPr lang="ko-KR" altLang="en-US">
                <a:latin typeface="굴림체" pitchFamily="49" charset="-127"/>
              </a:rPr>
              <a:t>튜티등록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화면 중간에서 </a:t>
            </a:r>
            <a:r>
              <a:rPr lang="ko-KR" altLang="en-US">
                <a:latin typeface="Times New Roman"/>
              </a:rPr>
              <a:t>“</a:t>
            </a:r>
            <a:r>
              <a:rPr lang="ko-KR" altLang="en-US">
                <a:latin typeface="굴림체" pitchFamily="49" charset="-127"/>
              </a:rPr>
              <a:t>튜티등록</a:t>
            </a:r>
            <a:r>
              <a:rPr lang="ko-KR" altLang="en-US">
                <a:latin typeface="Times New Roman"/>
              </a:rPr>
              <a:t>”</a:t>
            </a:r>
            <a:r>
              <a:rPr lang="ko-KR" altLang="en-US">
                <a:latin typeface="굴림체" pitchFamily="49" charset="-127"/>
              </a:rPr>
              <a:t> 탭을 선택하고 중간에 있는 </a:t>
            </a:r>
            <a:r>
              <a:rPr lang="en-US" altLang="ko-KR">
                <a:latin typeface="굴림체" pitchFamily="49" charset="-127"/>
              </a:rPr>
              <a:t>[</a:t>
            </a:r>
            <a:r>
              <a:rPr lang="ko-KR" altLang="en-US">
                <a:latin typeface="굴림체" pitchFamily="49" charset="-127"/>
              </a:rPr>
              <a:t>신규</a:t>
            </a:r>
            <a:r>
              <a:rPr lang="en-US" altLang="ko-KR">
                <a:latin typeface="굴림체" pitchFamily="49" charset="-127"/>
              </a:rPr>
              <a:t>], [</a:t>
            </a:r>
            <a:r>
              <a:rPr lang="ko-KR" altLang="en-US">
                <a:latin typeface="굴림체" pitchFamily="49" charset="-127"/>
              </a:rPr>
              <a:t>삭제</a:t>
            </a:r>
            <a:r>
              <a:rPr lang="en-US" altLang="ko-KR">
                <a:latin typeface="굴림체" pitchFamily="49" charset="-127"/>
              </a:rPr>
              <a:t>]</a:t>
            </a:r>
            <a:r>
              <a:rPr lang="ko-KR" altLang="en-US">
                <a:latin typeface="굴림체" pitchFamily="49" charset="-127"/>
              </a:rPr>
              <a:t>버튼을 이용하여 튜티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학생을 추가하거나 삭제하면 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[</a:t>
            </a:r>
            <a:r>
              <a:rPr lang="ko-KR" altLang="en-US">
                <a:latin typeface="굴림체" pitchFamily="49" charset="-127"/>
              </a:rPr>
              <a:t>신규</a:t>
            </a:r>
            <a:r>
              <a:rPr lang="en-US" altLang="ko-KR">
                <a:latin typeface="굴림체" pitchFamily="49" charset="-127"/>
              </a:rPr>
              <a:t>] </a:t>
            </a:r>
            <a:r>
              <a:rPr lang="ko-KR" altLang="en-US">
                <a:latin typeface="굴림체" pitchFamily="49" charset="-127"/>
              </a:rPr>
              <a:t>버튼을 누르고 성명란에 학번을 입력하고 엔터를 치거나 학번을 모르면 성명을 입력하고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엔터를 치면 학번과 성명이 표시된다</a:t>
            </a:r>
            <a:r>
              <a:rPr lang="en-US" altLang="ko-KR">
                <a:latin typeface="굴림체" pitchFamily="49" charset="-127"/>
              </a:rPr>
              <a:t>. </a:t>
            </a:r>
            <a:r>
              <a:rPr lang="ko-KR" altLang="en-US">
                <a:latin typeface="굴림체" pitchFamily="49" charset="-127"/>
              </a:rPr>
              <a:t>학번</a:t>
            </a:r>
            <a:r>
              <a:rPr lang="en-US" altLang="ko-KR">
                <a:latin typeface="굴림체" pitchFamily="49" charset="-127"/>
              </a:rPr>
              <a:t>/</a:t>
            </a:r>
            <a:r>
              <a:rPr lang="ko-KR" altLang="en-US">
                <a:latin typeface="굴림체" pitchFamily="49" charset="-127"/>
              </a:rPr>
              <a:t>성명을 잘못입력하거나 동명이인이 있을 경우는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학생선택하는 팝업창이 나타나느데 학과</a:t>
            </a:r>
            <a:r>
              <a:rPr lang="en-US" altLang="ko-KR">
                <a:latin typeface="굴림체" pitchFamily="49" charset="-127"/>
              </a:rPr>
              <a:t>, </a:t>
            </a:r>
            <a:r>
              <a:rPr lang="ko-KR" altLang="en-US">
                <a:latin typeface="굴림체" pitchFamily="49" charset="-127"/>
              </a:rPr>
              <a:t>학년 등을 확인하여 선택하면 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[</a:t>
            </a:r>
            <a:r>
              <a:rPr lang="ko-KR" altLang="en-US">
                <a:latin typeface="굴림체" pitchFamily="49" charset="-127"/>
              </a:rPr>
              <a:t>삭제</a:t>
            </a:r>
            <a:r>
              <a:rPr lang="en-US" altLang="ko-KR">
                <a:latin typeface="굴림체" pitchFamily="49" charset="-127"/>
              </a:rPr>
              <a:t>]</a:t>
            </a:r>
            <a:r>
              <a:rPr lang="ko-KR" altLang="en-US">
                <a:latin typeface="굴림체" pitchFamily="49" charset="-127"/>
              </a:rPr>
              <a:t>는 잘못 입력한 학생을 선택하고 </a:t>
            </a:r>
            <a:r>
              <a:rPr lang="en-US" altLang="ko-KR">
                <a:latin typeface="굴림체" pitchFamily="49" charset="-127"/>
              </a:rPr>
              <a:t>[</a:t>
            </a:r>
            <a:r>
              <a:rPr lang="ko-KR" altLang="en-US">
                <a:latin typeface="굴림체" pitchFamily="49" charset="-127"/>
              </a:rPr>
              <a:t>삭제</a:t>
            </a:r>
            <a:r>
              <a:rPr lang="en-US" altLang="ko-KR">
                <a:latin typeface="굴림체" pitchFamily="49" charset="-127"/>
              </a:rPr>
              <a:t>]</a:t>
            </a:r>
            <a:r>
              <a:rPr lang="ko-KR" altLang="en-US">
                <a:latin typeface="굴림체" pitchFamily="49" charset="-127"/>
              </a:rPr>
              <a:t>버튼을 누르면 해당 학생이 삭제된다</a:t>
            </a:r>
            <a:r>
              <a:rPr lang="en-US" altLang="ko-KR">
                <a:latin typeface="굴림체" pitchFamily="49" charset="-127"/>
              </a:rPr>
              <a:t>.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381000" y="685800"/>
            <a:ext cx="4343400" cy="23812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ko-K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3. </a:t>
            </a:r>
            <a:r>
              <a:rPr lang="ko-KR" altLang="en-U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튜터링 신청관리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130550" y="9548813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ctr" defTabSz="762000" eaLnBrk="0" latinLnBrk="0" hangingPunct="0"/>
            <a:r>
              <a:rPr lang="en-US" altLang="ko-KR">
                <a:latin typeface="굴림체" pitchFamily="49" charset="-127"/>
              </a:rPr>
              <a:t>2</a:t>
            </a:r>
          </a:p>
        </p:txBody>
      </p:sp>
      <p:sp>
        <p:nvSpPr>
          <p:cNvPr id="27660" name="Rectangle 93"/>
          <p:cNvSpPr>
            <a:spLocks noChangeArrowheads="1"/>
          </p:cNvSpPr>
          <p:nvPr/>
        </p:nvSpPr>
        <p:spPr bwMode="auto">
          <a:xfrm>
            <a:off x="390525" y="1431925"/>
            <a:ext cx="4333875" cy="3524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27661" name="Line 94"/>
          <p:cNvSpPr>
            <a:spLocks noChangeShapeType="1"/>
          </p:cNvSpPr>
          <p:nvPr/>
        </p:nvSpPr>
        <p:spPr bwMode="auto">
          <a:xfrm flipH="1" flipV="1">
            <a:off x="4214813" y="1784350"/>
            <a:ext cx="0" cy="596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62" name="Text Box 95"/>
          <p:cNvSpPr txBox="1">
            <a:spLocks noChangeArrowheads="1"/>
          </p:cNvSpPr>
          <p:nvPr/>
        </p:nvSpPr>
        <p:spPr bwMode="auto">
          <a:xfrm>
            <a:off x="4037013" y="2476500"/>
            <a:ext cx="1263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(1) 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조회조건 선택</a:t>
            </a:r>
          </a:p>
        </p:txBody>
      </p:sp>
      <p:sp>
        <p:nvSpPr>
          <p:cNvPr id="27663" name="Line 96"/>
          <p:cNvSpPr>
            <a:spLocks noChangeShapeType="1"/>
          </p:cNvSpPr>
          <p:nvPr/>
        </p:nvSpPr>
        <p:spPr bwMode="auto">
          <a:xfrm flipH="1" flipV="1">
            <a:off x="5719763" y="1503363"/>
            <a:ext cx="0" cy="1362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64" name="Text Box 97"/>
          <p:cNvSpPr txBox="1">
            <a:spLocks noChangeArrowheads="1"/>
          </p:cNvSpPr>
          <p:nvPr/>
        </p:nvSpPr>
        <p:spPr bwMode="auto">
          <a:xfrm>
            <a:off x="4508500" y="2836863"/>
            <a:ext cx="1390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(2) [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조회</a:t>
            </a:r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]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버튼 클릭</a:t>
            </a:r>
          </a:p>
        </p:txBody>
      </p:sp>
      <p:sp>
        <p:nvSpPr>
          <p:cNvPr id="27665" name="Oval 98"/>
          <p:cNvSpPr>
            <a:spLocks noChangeArrowheads="1"/>
          </p:cNvSpPr>
          <p:nvPr/>
        </p:nvSpPr>
        <p:spPr bwMode="auto">
          <a:xfrm>
            <a:off x="5495925" y="1281113"/>
            <a:ext cx="431800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27667" name="Rectangle 93"/>
          <p:cNvSpPr>
            <a:spLocks noChangeArrowheads="1"/>
          </p:cNvSpPr>
          <p:nvPr/>
        </p:nvSpPr>
        <p:spPr bwMode="auto">
          <a:xfrm>
            <a:off x="476250" y="1827213"/>
            <a:ext cx="3024188" cy="17303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27668" name="Line 94"/>
          <p:cNvSpPr>
            <a:spLocks noChangeShapeType="1"/>
          </p:cNvSpPr>
          <p:nvPr/>
        </p:nvSpPr>
        <p:spPr bwMode="auto">
          <a:xfrm flipH="1" flipV="1">
            <a:off x="2020888" y="2000250"/>
            <a:ext cx="0" cy="812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69" name="Text Box 95"/>
          <p:cNvSpPr txBox="1">
            <a:spLocks noChangeArrowheads="1"/>
          </p:cNvSpPr>
          <p:nvPr/>
        </p:nvSpPr>
        <p:spPr bwMode="auto">
          <a:xfrm>
            <a:off x="1843088" y="2763838"/>
            <a:ext cx="164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(3) 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과목</a:t>
            </a:r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, 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운영기간 선택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381000" y="1066800"/>
            <a:ext cx="3009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3-1. </a:t>
            </a:r>
            <a:r>
              <a:rPr lang="ko-KR" altLang="en-US">
                <a:latin typeface="굴림체" pitchFamily="49" charset="-127"/>
              </a:rPr>
              <a:t>과목선택 및 튜티등록</a:t>
            </a:r>
          </a:p>
        </p:txBody>
      </p:sp>
      <p:sp>
        <p:nvSpPr>
          <p:cNvPr id="27674" name="Rectangle 93"/>
          <p:cNvSpPr>
            <a:spLocks noChangeArrowheads="1"/>
          </p:cNvSpPr>
          <p:nvPr/>
        </p:nvSpPr>
        <p:spPr bwMode="auto">
          <a:xfrm>
            <a:off x="260350" y="2000250"/>
            <a:ext cx="1296988" cy="173038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27675" name="Line 94"/>
          <p:cNvSpPr>
            <a:spLocks noChangeShapeType="1"/>
          </p:cNvSpPr>
          <p:nvPr/>
        </p:nvSpPr>
        <p:spPr bwMode="auto">
          <a:xfrm flipH="1" flipV="1">
            <a:off x="981075" y="2236788"/>
            <a:ext cx="0" cy="9874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76" name="Text Box 95"/>
          <p:cNvSpPr txBox="1">
            <a:spLocks noChangeArrowheads="1"/>
          </p:cNvSpPr>
          <p:nvPr/>
        </p:nvSpPr>
        <p:spPr bwMode="auto">
          <a:xfrm>
            <a:off x="803275" y="3195638"/>
            <a:ext cx="145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(4) 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튜티등록 탭 선택</a:t>
            </a:r>
          </a:p>
        </p:txBody>
      </p:sp>
      <p:sp>
        <p:nvSpPr>
          <p:cNvPr id="27677" name="Line 96"/>
          <p:cNvSpPr>
            <a:spLocks noChangeShapeType="1"/>
          </p:cNvSpPr>
          <p:nvPr/>
        </p:nvSpPr>
        <p:spPr bwMode="auto">
          <a:xfrm flipH="1" flipV="1">
            <a:off x="6080125" y="2324100"/>
            <a:ext cx="0" cy="1362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78" name="Text Box 97"/>
          <p:cNvSpPr txBox="1">
            <a:spLocks noChangeArrowheads="1"/>
          </p:cNvSpPr>
          <p:nvPr/>
        </p:nvSpPr>
        <p:spPr bwMode="auto">
          <a:xfrm>
            <a:off x="4868863" y="3657600"/>
            <a:ext cx="1581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(5) [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조회</a:t>
            </a:r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],[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삭제</a:t>
            </a:r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] 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처리</a:t>
            </a:r>
          </a:p>
        </p:txBody>
      </p:sp>
      <p:sp>
        <p:nvSpPr>
          <p:cNvPr id="27679" name="Oval 98"/>
          <p:cNvSpPr>
            <a:spLocks noChangeArrowheads="1"/>
          </p:cNvSpPr>
          <p:nvPr/>
        </p:nvSpPr>
        <p:spPr bwMode="auto">
          <a:xfrm>
            <a:off x="5856288" y="2101850"/>
            <a:ext cx="620712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66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525" y="1319213"/>
            <a:ext cx="6086475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90525" y="4808538"/>
            <a:ext cx="6086475" cy="24844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1. </a:t>
            </a:r>
            <a:r>
              <a:rPr lang="ko-KR" altLang="en-US">
                <a:latin typeface="굴림체" pitchFamily="49" charset="-127"/>
              </a:rPr>
              <a:t>화면중간에 </a:t>
            </a:r>
            <a:r>
              <a:rPr lang="ko-KR" altLang="en-US">
                <a:latin typeface="Times New Roman"/>
              </a:rPr>
              <a:t>“</a:t>
            </a:r>
            <a:r>
              <a:rPr lang="ko-KR" altLang="en-US">
                <a:latin typeface="굴림체" pitchFamily="49" charset="-127"/>
              </a:rPr>
              <a:t>강의계획등록</a:t>
            </a:r>
            <a:r>
              <a:rPr lang="ko-KR" altLang="en-US">
                <a:latin typeface="Times New Roman"/>
              </a:rPr>
              <a:t>”</a:t>
            </a:r>
            <a:r>
              <a:rPr lang="ko-KR" altLang="en-US">
                <a:latin typeface="굴림체" pitchFamily="49" charset="-127"/>
              </a:rPr>
              <a:t> 탭을 선택하면 강의계획을 등록하는 화면이 상단과 같이 나타난다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2. </a:t>
            </a:r>
            <a:r>
              <a:rPr lang="ko-KR" altLang="en-US">
                <a:latin typeface="굴림체" pitchFamily="49" charset="-127"/>
              </a:rPr>
              <a:t>튜터링 운영할 기간을 날짜를 선택해서 입력한다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3. </a:t>
            </a:r>
            <a:r>
              <a:rPr lang="ko-KR" altLang="en-US">
                <a:latin typeface="굴림체" pitchFamily="49" charset="-127"/>
              </a:rPr>
              <a:t>강의할 교시와 요일을 입력한다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(</a:t>
            </a:r>
            <a:r>
              <a:rPr lang="ko-KR" altLang="en-US">
                <a:latin typeface="굴림체" pitchFamily="49" charset="-127"/>
              </a:rPr>
              <a:t>교수의 수업시간표와 중복되면 메시지가 표시된다</a:t>
            </a:r>
            <a:r>
              <a:rPr lang="en-US" altLang="ko-KR">
                <a:latin typeface="굴림체" pitchFamily="49" charset="-127"/>
              </a:rPr>
              <a:t>.)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4. </a:t>
            </a:r>
            <a:r>
              <a:rPr lang="ko-KR" altLang="en-US">
                <a:latin typeface="굴림체" pitchFamily="49" charset="-127"/>
              </a:rPr>
              <a:t>강의할 강의실을 선택해서 등록한다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</a:t>
            </a:r>
            <a:r>
              <a:rPr lang="ko-KR" altLang="en-US">
                <a:latin typeface="굴림체" pitchFamily="49" charset="-127"/>
              </a:rPr>
              <a:t>강의실을 선택할 때는 호실 옆에 돋보기 버튼을 누르면 호실선택하는 팝업창이 나타나는데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건물을 선택하면 해당 건물의 강의실 목록이 나타나는데 원하는 강의실을 선택하면 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(</a:t>
            </a:r>
            <a:r>
              <a:rPr lang="ko-KR" altLang="en-US">
                <a:latin typeface="굴림체" pitchFamily="49" charset="-127"/>
              </a:rPr>
              <a:t>수업시간표와 강의실이 중복되면 메시지가 표시된다</a:t>
            </a:r>
            <a:r>
              <a:rPr lang="en-US" altLang="ko-KR">
                <a:latin typeface="굴림체" pitchFamily="49" charset="-127"/>
              </a:rPr>
              <a:t>.)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5. </a:t>
            </a:r>
            <a:r>
              <a:rPr lang="ko-KR" altLang="en-US">
                <a:latin typeface="굴림체" pitchFamily="49" charset="-127"/>
              </a:rPr>
              <a:t>강의교재와 강의목록을 각 각 입력한다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6. </a:t>
            </a:r>
            <a:r>
              <a:rPr lang="ko-KR" altLang="en-US">
                <a:latin typeface="굴림체" pitchFamily="49" charset="-127"/>
              </a:rPr>
              <a:t>주별 학습계획 등록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주별 학습계획은 </a:t>
            </a:r>
            <a:r>
              <a:rPr lang="en-US" altLang="ko-KR">
                <a:latin typeface="굴림체" pitchFamily="49" charset="-127"/>
              </a:rPr>
              <a:t>1~10</a:t>
            </a:r>
            <a:r>
              <a:rPr lang="ko-KR" altLang="en-US">
                <a:latin typeface="굴림체" pitchFamily="49" charset="-127"/>
              </a:rPr>
              <a:t>주까지 등록해야 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7. </a:t>
            </a:r>
            <a:r>
              <a:rPr lang="ko-KR" altLang="en-US">
                <a:latin typeface="굴림체" pitchFamily="49" charset="-127"/>
              </a:rPr>
              <a:t>모든 내용이 다 등록되었으면 상단의 </a:t>
            </a:r>
            <a:r>
              <a:rPr lang="en-US" altLang="ko-KR">
                <a:latin typeface="굴림체" pitchFamily="49" charset="-127"/>
              </a:rPr>
              <a:t>[</a:t>
            </a:r>
            <a:r>
              <a:rPr lang="ko-KR" altLang="en-US">
                <a:latin typeface="굴림체" pitchFamily="49" charset="-127"/>
              </a:rPr>
              <a:t>저장</a:t>
            </a:r>
            <a:r>
              <a:rPr lang="en-US" altLang="ko-KR">
                <a:latin typeface="굴림체" pitchFamily="49" charset="-127"/>
              </a:rPr>
              <a:t>]</a:t>
            </a:r>
            <a:r>
              <a:rPr lang="ko-KR" altLang="en-US">
                <a:latin typeface="굴림체" pitchFamily="49" charset="-127"/>
              </a:rPr>
              <a:t>버튼을 클릭하면 저장된다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8. [</a:t>
            </a:r>
            <a:r>
              <a:rPr lang="ko-KR" altLang="en-US">
                <a:latin typeface="굴림체" pitchFamily="49" charset="-127"/>
              </a:rPr>
              <a:t>출력</a:t>
            </a:r>
            <a:r>
              <a:rPr lang="en-US" altLang="ko-KR">
                <a:latin typeface="굴림체" pitchFamily="49" charset="-127"/>
              </a:rPr>
              <a:t>]</a:t>
            </a:r>
            <a:r>
              <a:rPr lang="ko-KR" altLang="en-US">
                <a:latin typeface="굴림체" pitchFamily="49" charset="-127"/>
              </a:rPr>
              <a:t>버튼을 클릭하면 강의계획서가 출력되는데 출력하여 싸인한 후 교무처에 제출하면 된다</a:t>
            </a:r>
            <a:r>
              <a:rPr lang="en-US" altLang="ko-KR">
                <a:latin typeface="굴림체" pitchFamily="49" charset="-127"/>
              </a:rPr>
              <a:t>.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381000" y="685800"/>
            <a:ext cx="4343400" cy="23812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ko-K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3. </a:t>
            </a:r>
            <a:r>
              <a:rPr lang="ko-KR" altLang="en-U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튜터링 신청관리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130550" y="9548813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ctr" defTabSz="762000" eaLnBrk="0" latinLnBrk="0" hangingPunct="0"/>
            <a:r>
              <a:rPr lang="en-US" altLang="ko-KR">
                <a:latin typeface="굴림체" pitchFamily="49" charset="-127"/>
              </a:rPr>
              <a:t>2</a:t>
            </a:r>
          </a:p>
        </p:txBody>
      </p:sp>
      <p:sp>
        <p:nvSpPr>
          <p:cNvPr id="31753" name="Line 96"/>
          <p:cNvSpPr>
            <a:spLocks noChangeShapeType="1"/>
          </p:cNvSpPr>
          <p:nvPr/>
        </p:nvSpPr>
        <p:spPr bwMode="auto">
          <a:xfrm flipH="1" flipV="1">
            <a:off x="6029325" y="1503363"/>
            <a:ext cx="0" cy="18653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754" name="Text Box 97"/>
          <p:cNvSpPr txBox="1">
            <a:spLocks noChangeArrowheads="1"/>
          </p:cNvSpPr>
          <p:nvPr/>
        </p:nvSpPr>
        <p:spPr bwMode="auto">
          <a:xfrm>
            <a:off x="4818063" y="3340100"/>
            <a:ext cx="1390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(2) [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저장</a:t>
            </a:r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]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버튼 클릭</a:t>
            </a:r>
          </a:p>
        </p:txBody>
      </p:sp>
      <p:sp>
        <p:nvSpPr>
          <p:cNvPr id="31755" name="Oval 98"/>
          <p:cNvSpPr>
            <a:spLocks noChangeArrowheads="1"/>
          </p:cNvSpPr>
          <p:nvPr/>
        </p:nvSpPr>
        <p:spPr bwMode="auto">
          <a:xfrm>
            <a:off x="5805488" y="1281113"/>
            <a:ext cx="431800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81000" y="1066800"/>
            <a:ext cx="3009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3-2. </a:t>
            </a:r>
            <a:r>
              <a:rPr lang="ko-KR" altLang="en-US">
                <a:latin typeface="굴림체" pitchFamily="49" charset="-127"/>
              </a:rPr>
              <a:t>강의계획등록</a:t>
            </a:r>
          </a:p>
        </p:txBody>
      </p:sp>
      <p:sp>
        <p:nvSpPr>
          <p:cNvPr id="31760" name="Rectangle 93"/>
          <p:cNvSpPr>
            <a:spLocks noChangeArrowheads="1"/>
          </p:cNvSpPr>
          <p:nvPr/>
        </p:nvSpPr>
        <p:spPr bwMode="auto">
          <a:xfrm>
            <a:off x="260350" y="2000250"/>
            <a:ext cx="1296988" cy="173038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1761" name="Line 94"/>
          <p:cNvSpPr>
            <a:spLocks noChangeShapeType="1"/>
          </p:cNvSpPr>
          <p:nvPr/>
        </p:nvSpPr>
        <p:spPr bwMode="auto">
          <a:xfrm flipH="1" flipV="1">
            <a:off x="981075" y="2236788"/>
            <a:ext cx="0" cy="9874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762" name="Text Box 95"/>
          <p:cNvSpPr txBox="1">
            <a:spLocks noChangeArrowheads="1"/>
          </p:cNvSpPr>
          <p:nvPr/>
        </p:nvSpPr>
        <p:spPr bwMode="auto">
          <a:xfrm>
            <a:off x="803275" y="3195638"/>
            <a:ext cx="1708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(1) 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강의계획등록 탭 선택</a:t>
            </a:r>
          </a:p>
        </p:txBody>
      </p:sp>
      <p:sp>
        <p:nvSpPr>
          <p:cNvPr id="31767" name="Line 96"/>
          <p:cNvSpPr>
            <a:spLocks noChangeShapeType="1"/>
          </p:cNvSpPr>
          <p:nvPr/>
        </p:nvSpPr>
        <p:spPr bwMode="auto">
          <a:xfrm flipH="1" flipV="1">
            <a:off x="6316663" y="1503363"/>
            <a:ext cx="0" cy="2370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768" name="Text Box 97"/>
          <p:cNvSpPr txBox="1">
            <a:spLocks noChangeArrowheads="1"/>
          </p:cNvSpPr>
          <p:nvPr/>
        </p:nvSpPr>
        <p:spPr bwMode="auto">
          <a:xfrm>
            <a:off x="5105400" y="3844925"/>
            <a:ext cx="1390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(3) [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출력</a:t>
            </a:r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]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버튼 클릭</a:t>
            </a:r>
          </a:p>
        </p:txBody>
      </p:sp>
      <p:sp>
        <p:nvSpPr>
          <p:cNvPr id="31769" name="Oval 98"/>
          <p:cNvSpPr>
            <a:spLocks noChangeArrowheads="1"/>
          </p:cNvSpPr>
          <p:nvPr/>
        </p:nvSpPr>
        <p:spPr bwMode="auto">
          <a:xfrm>
            <a:off x="6092825" y="1281113"/>
            <a:ext cx="431800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체" pitchFamily="49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체" pitchFamily="49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7144</TotalTime>
  <Words>567</Words>
  <Application>Microsoft PowerPoint</Application>
  <PresentationFormat>A4 용지(210x297mm)</PresentationFormat>
  <Paragraphs>70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Times New Roman</vt:lpstr>
      <vt:lpstr>굴림</vt:lpstr>
      <vt:lpstr>굴림체</vt:lpstr>
      <vt:lpstr>Wingdings</vt:lpstr>
      <vt:lpstr>Arial</vt:lpstr>
      <vt:lpstr>기본 디자인</vt:lpstr>
      <vt:lpstr>슬라이드 1</vt:lpstr>
      <vt:lpstr>슬라이드 2</vt:lpstr>
      <vt:lpstr>슬라이드 3</vt:lpstr>
    </vt:vector>
  </TitlesOfParts>
  <Company>Lg-eds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김광덕</dc:creator>
  <cp:lastModifiedBy>Your User Name</cp:lastModifiedBy>
  <cp:revision>81</cp:revision>
  <cp:lastPrinted>2000-07-07T08:01:16Z</cp:lastPrinted>
  <dcterms:created xsi:type="dcterms:W3CDTF">1999-06-11T09:58:30Z</dcterms:created>
  <dcterms:modified xsi:type="dcterms:W3CDTF">2012-08-23T06:46:34Z</dcterms:modified>
</cp:coreProperties>
</file>